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Shape 15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399" y="86845"/>
            <a:ext cx="4877204" cy="171677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/>
          <p:nvPr/>
        </p:nvSpPr>
        <p:spPr>
          <a:xfrm>
            <a:off x="3460005" y="6355274"/>
            <a:ext cx="25290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6088362" y="6355274"/>
            <a:ext cx="147362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@Devoxx4Kids</a:t>
            </a:r>
          </a:p>
        </p:txBody>
      </p:sp>
      <p:sp>
        <p:nvSpPr>
          <p:cNvPr id="20" name="Shape 20"/>
          <p:cNvSpPr/>
          <p:nvPr/>
        </p:nvSpPr>
        <p:spPr>
          <a:xfrm>
            <a:off x="368451" y="6355274"/>
            <a:ext cx="26635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facebook.com/Devoxx4Kids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hape 105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2321" y="6184215"/>
            <a:ext cx="455689" cy="537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321" y="6184215"/>
            <a:ext cx="455689" cy="537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algn="l">
              <a:defRPr b="1" cap="all" sz="4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399" y="86845"/>
            <a:ext cx="4877204" cy="171677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" name="Shape 42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4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90575" indent="-333375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234439" indent="-320039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727200" indent="-355600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84400" indent="-355600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pPr>
          </a:p>
        </p:txBody>
      </p:sp>
      <p:sp>
        <p:nvSpPr>
          <p:cNvPr id="61" name="Shape 61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457200" y="1212962"/>
            <a:ext cx="3008314" cy="1162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>
              <a:defRPr b="1" sz="2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/>
          <p:nvPr>
            <p:ph type="body" sz="quarter" idx="13"/>
          </p:nvPr>
        </p:nvSpPr>
        <p:spPr>
          <a:xfrm>
            <a:off x="457199" y="2399079"/>
            <a:ext cx="3008315" cy="372708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pPr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1792288" y="4911864"/>
            <a:ext cx="5486401" cy="56673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>
              <a:defRPr b="1" sz="2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5" name="Shape 95"/>
          <p:cNvSpPr/>
          <p:nvPr>
            <p:ph type="pic" sz="half" idx="13"/>
          </p:nvPr>
        </p:nvSpPr>
        <p:spPr>
          <a:xfrm>
            <a:off x="2266124" y="1268758"/>
            <a:ext cx="4611754" cy="345881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xfrm>
            <a:off x="1792288" y="5478602"/>
            <a:ext cx="5486401" cy="804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sldNum" sz="quarter" idx="2"/>
          </p:nvPr>
        </p:nvSpPr>
        <p:spPr>
          <a:xfrm>
            <a:off x="7436534" y="6356350"/>
            <a:ext cx="335867" cy="370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/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voxx4kids/materials/tree/master/workshops/sphero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ickleapp.com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sphero.com/sphero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Programme Sphero avec Tickle</a:t>
            </a:r>
          </a:p>
        </p:txBody>
      </p:sp>
      <p:pic>
        <p:nvPicPr>
          <p:cNvPr id="129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1506" y="2012324"/>
            <a:ext cx="2032461" cy="239628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371600" y="5638800"/>
            <a:ext cx="64008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1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Session D4K Namur du 8 octobre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Contrôler Sphero</a:t>
            </a:r>
          </a:p>
        </p:txBody>
      </p:sp>
      <p:sp>
        <p:nvSpPr>
          <p:cNvPr id="178" name="Shape 17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Shape 179"/>
          <p:cNvSpPr/>
          <p:nvPr/>
        </p:nvSpPr>
        <p:spPr>
          <a:xfrm>
            <a:off x="602409" y="4046208"/>
            <a:ext cx="8084392" cy="1495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Sphero a besoin: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d’un programme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d’une connexion Bluetooth</a:t>
            </a:r>
          </a:p>
        </p:txBody>
      </p:sp>
      <p:pic>
        <p:nvPicPr>
          <p:cNvPr id="18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2325" y="1981200"/>
            <a:ext cx="5689601" cy="144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type="body" sz="half" idx="1"/>
          </p:nvPr>
        </p:nvSpPr>
        <p:spPr>
          <a:xfrm>
            <a:off x="457200" y="1624012"/>
            <a:ext cx="3325208" cy="4525964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700"/>
            </a:pPr>
            <a:r>
              <a:t>Voici une solution.</a:t>
            </a:r>
          </a:p>
          <a:p>
            <a:pPr marL="342899" indent="-342899">
              <a:defRPr sz="2700"/>
            </a:pPr>
            <a:r>
              <a:t>Qu’en penses-tu ?</a:t>
            </a:r>
          </a:p>
        </p:txBody>
      </p:sp>
      <p:sp>
        <p:nvSpPr>
          <p:cNvPr id="645" name="Shape 64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9021" y="1399881"/>
            <a:ext cx="4601277" cy="4703377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Shape 6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Mission 10 accomplie !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Tu as créé un évènement et une variable pour faire avancer, reculer et même changer de direction Sphero.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On va utiliser l’évènement pour dessiner un carré.</a:t>
            </a:r>
          </a:p>
        </p:txBody>
      </p:sp>
      <p:sp>
        <p:nvSpPr>
          <p:cNvPr id="650" name="Shape 650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1" name="Shape 6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carré</a:t>
            </a:r>
          </a:p>
        </p:txBody>
      </p:sp>
      <p:sp>
        <p:nvSpPr>
          <p:cNvPr id="654" name="Shape 65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11</a:t>
            </a:r>
            <a:r>
              <a:rPr b="0"/>
              <a:t>: Sphero dessine un carré</a:t>
            </a:r>
            <a:endParaRPr b="0"/>
          </a:p>
          <a:p>
            <a:pPr/>
          </a:p>
          <a:p>
            <a:pPr>
              <a:defRPr b="1"/>
            </a:pPr>
            <a:r>
              <a:t>Mission 12</a:t>
            </a:r>
            <a:r>
              <a:rPr b="0"/>
              <a:t>: Sphero change de couleur pour chaque côté du carré</a:t>
            </a:r>
          </a:p>
        </p:txBody>
      </p:sp>
      <p:sp>
        <p:nvSpPr>
          <p:cNvPr id="655" name="Shape 65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58" name="Shape 65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tu vas devoir dessiner un carré avec Sphero.</a:t>
            </a:r>
          </a:p>
          <a:p>
            <a:pPr/>
          </a:p>
          <a:p>
            <a:pPr/>
            <a:r>
              <a:t>Et utiliser la fonction “roll” de la mission précédente.</a:t>
            </a:r>
          </a:p>
        </p:txBody>
      </p:sp>
      <p:sp>
        <p:nvSpPr>
          <p:cNvPr id="659" name="Shape 65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62" name="Shape 66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Dans Tickle, tu peux dupliquer un programme existant.</a:t>
            </a:r>
          </a:p>
          <a:p>
            <a:pPr marL="315468" indent="-315468" defTabSz="420623">
              <a:defRPr sz="2944"/>
            </a:pPr>
            <a:r>
              <a:t>Va dans le menu principal, choisis ton programme et tape sur les 3 petits points. </a:t>
            </a:r>
          </a:p>
          <a:p>
            <a:pPr marL="315468" indent="-315468" defTabSz="420623">
              <a:defRPr sz="2944"/>
            </a:pPr>
            <a:r>
              <a:t>Ensuite, tape sur “Dupliquer”.</a:t>
            </a:r>
          </a:p>
          <a:p>
            <a:pPr marL="315468" indent="-315468" defTabSz="420623">
              <a:defRPr sz="2944"/>
            </a:pPr>
            <a:r>
              <a:t>Le programme sera copié. Tu pourrais suivre les mêmes opérations pour renommer ton nouveau programme.</a:t>
            </a:r>
          </a:p>
        </p:txBody>
      </p:sp>
      <p:sp>
        <p:nvSpPr>
          <p:cNvPr id="663" name="Shape 66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66" name="Shape 66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6732" y="1545788"/>
            <a:ext cx="2209753" cy="3348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091" y="1564474"/>
            <a:ext cx="2209753" cy="3359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0373" y="1577307"/>
            <a:ext cx="2133601" cy="3285416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Shape 670"/>
          <p:cNvSpPr/>
          <p:nvPr/>
        </p:nvSpPr>
        <p:spPr>
          <a:xfrm>
            <a:off x="1931906" y="4460067"/>
            <a:ext cx="738269" cy="368301"/>
          </a:xfrm>
          <a:prstGeom prst="roundRect">
            <a:avLst>
              <a:gd name="adj" fmla="val 50000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1" name="Shape 671"/>
          <p:cNvSpPr/>
          <p:nvPr/>
        </p:nvSpPr>
        <p:spPr>
          <a:xfrm>
            <a:off x="4202866" y="2940722"/>
            <a:ext cx="817485" cy="607002"/>
          </a:xfrm>
          <a:prstGeom prst="roundRect">
            <a:avLst>
              <a:gd name="adj" fmla="val 31384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2" name="Shape 672"/>
          <p:cNvSpPr/>
          <p:nvPr/>
        </p:nvSpPr>
        <p:spPr>
          <a:xfrm>
            <a:off x="6693358" y="1595383"/>
            <a:ext cx="1467632" cy="511860"/>
          </a:xfrm>
          <a:prstGeom prst="roundRect">
            <a:avLst>
              <a:gd name="adj" fmla="val 37217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75" name="Shape 67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Un carré a 4 côtés égaux.</a:t>
            </a:r>
          </a:p>
          <a:p>
            <a:pPr/>
            <a:r>
              <a:t>Chaque coin a un angle de 90 degrés.</a:t>
            </a:r>
          </a:p>
        </p:txBody>
      </p:sp>
      <p:sp>
        <p:nvSpPr>
          <p:cNvPr id="676" name="Shape 67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7" name="image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1212" y="3090823"/>
            <a:ext cx="2519387" cy="2519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80" name="Shape 68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Utilise la fonction “roll” de la mission précédente.</a:t>
            </a:r>
          </a:p>
          <a:p>
            <a:pPr/>
          </a:p>
          <a:p>
            <a:pPr/>
            <a:r>
              <a:t>Es-tu prêt ? Alors bonne chance !</a:t>
            </a:r>
          </a:p>
        </p:txBody>
      </p:sp>
      <p:sp>
        <p:nvSpPr>
          <p:cNvPr id="681" name="Shape 68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84" name="Shape 684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solution:</a:t>
            </a:r>
          </a:p>
        </p:txBody>
      </p:sp>
      <p:sp>
        <p:nvSpPr>
          <p:cNvPr id="685" name="Shape 68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383" y="2371233"/>
            <a:ext cx="3211612" cy="303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2289" y="2637296"/>
            <a:ext cx="5106953" cy="2683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90" name="Shape 690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>
            <a:lvl1pPr marL="236600" indent="-236600" defTabSz="315468">
              <a:spcBef>
                <a:spcPts val="500"/>
              </a:spcBef>
              <a:defRPr sz="2208"/>
            </a:lvl1pPr>
          </a:lstStyle>
          <a:p>
            <a:pPr/>
            <a:r>
              <a:t>Voici une autre solution. Peux-tu expliquer les différences ?</a:t>
            </a:r>
          </a:p>
        </p:txBody>
      </p:sp>
      <p:sp>
        <p:nvSpPr>
          <p:cNvPr id="691" name="Shape 69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5080" y="3037929"/>
            <a:ext cx="4497499" cy="2367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49" y="2637296"/>
            <a:ext cx="4271235" cy="2768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Espace de test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Pour tester les programmes avec Sphero, nous allons utiliser un espace de test formant un carré de 1m de côté.</a:t>
            </a: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Cet espace de test évitera à Sphero d’aller trop loin.</a:t>
            </a: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Cela te permettra également de tester les collisions.</a:t>
            </a:r>
          </a:p>
        </p:txBody>
      </p:sp>
      <p:sp>
        <p:nvSpPr>
          <p:cNvPr id="184" name="Shape 18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96" name="Shape 69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7" name="Shape 69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46888" indent="-246888" defTabSz="329184">
              <a:spcBef>
                <a:spcPts val="500"/>
              </a:spcBef>
              <a:defRPr sz="2304"/>
            </a:pPr>
            <a:r>
              <a:t>Dans la seconde solution, nous avons utilisé un opérateur d’addition.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Nous avons également utilisé “mettre le cap …” plutôt que “tourne à droite …”.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“mettre le cap” prend toujours comme point d’origine (0°) celui au départ du programme.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“tourne à droite” prend comme point d’origine (0°), la toute dernière position.</a:t>
            </a:r>
          </a:p>
        </p:txBody>
      </p:sp>
      <p:pic>
        <p:nvPicPr>
          <p:cNvPr id="6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2516" y="2129111"/>
            <a:ext cx="4433908" cy="71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5744" y="3552547"/>
            <a:ext cx="3427452" cy="621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702" name="Shape 70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11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dessiné un carré. 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Animons le carré en affichant différentes couleurs.</a:t>
            </a:r>
          </a:p>
        </p:txBody>
      </p:sp>
      <p:sp>
        <p:nvSpPr>
          <p:cNvPr id="703" name="Shape 70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06" name="Shape 70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vas garder le programme du la mission précédente.</a:t>
            </a:r>
          </a:p>
          <a:p>
            <a:pPr/>
          </a:p>
          <a:p>
            <a:pPr/>
            <a:r>
              <a:t>Modifie la fonction “roll” pour que Sphero change de couleur pour chaque côté du carré.</a:t>
            </a:r>
          </a:p>
        </p:txBody>
      </p:sp>
      <p:sp>
        <p:nvSpPr>
          <p:cNvPr id="707" name="Shape 70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Ton programme ressemble-t-il à ceci ?</a:t>
            </a:r>
          </a:p>
        </p:txBody>
      </p:sp>
      <p:sp>
        <p:nvSpPr>
          <p:cNvPr id="711" name="Shape 71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154" y="2352506"/>
            <a:ext cx="3088465" cy="2872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715" y="2301991"/>
            <a:ext cx="4866214" cy="2997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16" name="Shape 71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12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dessiné un carré en changeant de couleurs.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maintenant apprendre à contrôler la vitesse.</a:t>
            </a:r>
          </a:p>
        </p:txBody>
      </p:sp>
      <p:sp>
        <p:nvSpPr>
          <p:cNvPr id="717" name="Shape 71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vitesse</a:t>
            </a:r>
          </a:p>
        </p:txBody>
      </p:sp>
      <p:sp>
        <p:nvSpPr>
          <p:cNvPr id="720" name="Shape 72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13</a:t>
            </a:r>
            <a:r>
              <a:rPr b="0"/>
              <a:t>: Sphero va plus vite ou moins vite</a:t>
            </a:r>
          </a:p>
        </p:txBody>
      </p:sp>
      <p:sp>
        <p:nvSpPr>
          <p:cNvPr id="721" name="Shape 72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24" name="Shape 724"/>
          <p:cNvSpPr/>
          <p:nvPr>
            <p:ph type="body" idx="1"/>
          </p:nvPr>
        </p:nvSpPr>
        <p:spPr>
          <a:xfrm>
            <a:off x="457200" y="1600200"/>
            <a:ext cx="8229600" cy="4573587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Dans cette mission, tu vas changer la vitesse de Sphero.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Tu peux dupliquer la Mission 10.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Pour la vitesse, crée une variable “speed” dans laquelle tu mettras la puissance de Sphero:</a:t>
            </a:r>
          </a:p>
          <a:p>
            <a:pPr lvl="1" marL="728091" indent="-312039" defTabSz="416052">
              <a:spcBef>
                <a:spcPts val="600"/>
              </a:spcBef>
              <a:buChar char="•"/>
              <a:defRPr sz="2912"/>
            </a:pPr>
            <a:r>
              <a:t>100 %: vitesse maximale</a:t>
            </a:r>
          </a:p>
          <a:p>
            <a:pPr lvl="1" marL="728091" indent="-312039" defTabSz="416052">
              <a:spcBef>
                <a:spcPts val="600"/>
              </a:spcBef>
              <a:buChar char="•"/>
              <a:defRPr sz="2912"/>
            </a:pPr>
            <a:r>
              <a:t>0 %: arrêt de Sphero</a:t>
            </a:r>
          </a:p>
        </p:txBody>
      </p:sp>
      <p:sp>
        <p:nvSpPr>
          <p:cNvPr id="725" name="Shape 72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28" name="Shape 72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Modifie l’évènement “roll” et adapte la vitesse de Sphero en utilisant la valeur  de la variable“speed”.</a:t>
            </a:r>
          </a:p>
        </p:txBody>
      </p:sp>
      <p:sp>
        <p:nvSpPr>
          <p:cNvPr id="729" name="Shape 72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32" name="Shape 73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Crée le programme suivant: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avance pendant 1 seconde à la vitesse maximale (100 %)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s’arrête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tourne à 180 degrés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avance pendant 1 seconde à 25% de sa vitesse</a:t>
            </a:r>
          </a:p>
        </p:txBody>
      </p:sp>
      <p:sp>
        <p:nvSpPr>
          <p:cNvPr id="733" name="Shape 73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36" name="Shape 736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solution:</a:t>
            </a:r>
          </a:p>
        </p:txBody>
      </p:sp>
      <p:sp>
        <p:nvSpPr>
          <p:cNvPr id="737" name="Shape 73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550" y="2441310"/>
            <a:ext cx="3187268" cy="3540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1384" y="2924604"/>
            <a:ext cx="4926520" cy="2573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Espace de test</a:t>
            </a:r>
          </a:p>
        </p:txBody>
      </p:sp>
      <p:sp>
        <p:nvSpPr>
          <p:cNvPr id="187" name="Shape 18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9453" y="1539425"/>
            <a:ext cx="6016532" cy="454118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338666" y="1693333"/>
            <a:ext cx="2447638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Comme tu peux le voir, cet espace de test est facile à construire.</a:t>
            </a:r>
          </a:p>
          <a:p>
            <a:pPr/>
          </a:p>
          <a:p>
            <a:pPr/>
            <a:r>
              <a:t>Si tu souhaites en fabriquer, il te suffit d’avoir des tubes en PVC et des raccords que l’ont trouvent dans n’importe magasin de bricolage.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42" name="Shape 74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13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peux changer la vitesse de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maintenant apprendre à détecter les obstacles.</a:t>
            </a:r>
          </a:p>
        </p:txBody>
      </p:sp>
      <p:sp>
        <p:nvSpPr>
          <p:cNvPr id="743" name="Shape 74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obstacles</a:t>
            </a:r>
          </a:p>
        </p:txBody>
      </p:sp>
      <p:sp>
        <p:nvSpPr>
          <p:cNvPr id="746" name="Shape 74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14</a:t>
            </a:r>
            <a:r>
              <a:rPr b="0"/>
              <a:t>: Sphero s’arrête s’il détecte un obstacle</a:t>
            </a:r>
            <a:endParaRPr b="0"/>
          </a:p>
          <a:p>
            <a:pPr/>
          </a:p>
          <a:p>
            <a:pPr>
              <a:defRPr b="1"/>
            </a:pPr>
            <a:r>
              <a:t>Mission 15</a:t>
            </a:r>
            <a:r>
              <a:rPr b="0"/>
              <a:t>: Le flipper: Sphero fait demi-tour s’il détecte un obstacle</a:t>
            </a:r>
          </a:p>
        </p:txBody>
      </p:sp>
      <p:sp>
        <p:nvSpPr>
          <p:cNvPr id="747" name="Shape 74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50" name="Shape 75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Dans cette mission, tu vas apprendre à Sphero à s’arrêter s’il détecte un obstacle.</a:t>
            </a:r>
          </a:p>
        </p:txBody>
      </p:sp>
      <p:sp>
        <p:nvSpPr>
          <p:cNvPr id="751" name="Shape 75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54" name="Shape 75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du bloc suivant :</a:t>
            </a:r>
          </a:p>
        </p:txBody>
      </p:sp>
      <p:sp>
        <p:nvSpPr>
          <p:cNvPr id="755" name="Shape 75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050" y="2725010"/>
            <a:ext cx="3263900" cy="74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59" name="Shape 75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32613" indent="-332613" defTabSz="443484">
              <a:defRPr sz="3104"/>
            </a:pPr>
            <a:r>
              <a:t>Ta mission est la suivante: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  <a:r>
              <a:t>Sphero est de couleur bleue et avance devant lui pendant plusieurs secondes.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</a:p>
          <a:p>
            <a:pPr lvl="1" marL="720661" indent="-277177" defTabSz="443484">
              <a:spcBef>
                <a:spcPts val="600"/>
              </a:spcBef>
              <a:defRPr sz="2716"/>
            </a:pPr>
            <a:r>
              <a:t>Si Sphero détecte un obstacle, Sphero s’arrête et devient rouge.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</a:p>
          <a:p>
            <a:pPr marL="332613" indent="-332613" defTabSz="443484">
              <a:defRPr sz="3104"/>
            </a:pPr>
            <a:r>
              <a:t>Es-tu prêt ? Allez GO !</a:t>
            </a:r>
          </a:p>
        </p:txBody>
      </p:sp>
      <p:sp>
        <p:nvSpPr>
          <p:cNvPr id="760" name="Shape 760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63" name="Shape 763"/>
          <p:cNvSpPr/>
          <p:nvPr>
            <p:ph type="body" sz="quarter" idx="1"/>
          </p:nvPr>
        </p:nvSpPr>
        <p:spPr>
          <a:xfrm>
            <a:off x="279086" y="1338667"/>
            <a:ext cx="2799973" cy="65854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100"/>
            </a:lvl1pPr>
          </a:lstStyle>
          <a:p>
            <a:pPr/>
            <a:r>
              <a:t>Voici une solution :</a:t>
            </a:r>
          </a:p>
        </p:txBody>
      </p:sp>
      <p:sp>
        <p:nvSpPr>
          <p:cNvPr id="764" name="Shape 764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6494" y="1288883"/>
            <a:ext cx="6005610" cy="482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68" name="Shape 76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14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s’arrête s’il rencontre un obstacle.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va maintenant rouler en sens inverse s’il rencontre un obstacle.</a:t>
            </a:r>
          </a:p>
        </p:txBody>
      </p:sp>
      <p:sp>
        <p:nvSpPr>
          <p:cNvPr id="769" name="Shape 76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72" name="Shape 772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3" name="Shape 77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Dans cette mission, tu vas apprendre à programmer Sphero pour qu’il fasse demi-tour lorsqu’il rencontre un obstacle.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76" name="Shape 77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7" name="Shape 777"/>
          <p:cNvSpPr/>
          <p:nvPr>
            <p:ph type="body" idx="1"/>
          </p:nvPr>
        </p:nvSpPr>
        <p:spPr>
          <a:xfrm>
            <a:off x="457200" y="1600200"/>
            <a:ext cx="8229600" cy="4126525"/>
          </a:xfrm>
          <a:prstGeom prst="rect">
            <a:avLst/>
          </a:prstGeom>
        </p:spPr>
        <p:txBody>
          <a:bodyPr/>
          <a:lstStyle/>
          <a:p>
            <a:pPr marL="270890" indent="-270890" defTabSz="361188">
              <a:spcBef>
                <a:spcPts val="600"/>
              </a:spcBef>
              <a:defRPr sz="2528"/>
            </a:pPr>
            <a:r>
              <a:t>La Mission est la suivante:</a:t>
            </a:r>
          </a:p>
          <a:p>
            <a:pPr lvl="1" marL="586930" indent="-225742" defTabSz="361188">
              <a:spcBef>
                <a:spcPts val="500"/>
              </a:spcBef>
              <a:defRPr sz="2212"/>
            </a:pPr>
            <a:r>
              <a:t>Sphero avance tout droit sans s’arrêter et sa couleur est bleue.</a:t>
            </a:r>
          </a:p>
          <a:p>
            <a:pPr lvl="1" marL="586930" indent="-225742" defTabSz="361188">
              <a:spcBef>
                <a:spcPts val="500"/>
              </a:spcBef>
              <a:defRPr sz="2212"/>
            </a:pPr>
            <a:r>
              <a:t>Si Sphero détecte un obstacle, Sphero s’arrête, devient rouge, change de cap pour rouler en sens inverse et redevient bleu.</a:t>
            </a:r>
          </a:p>
          <a:p>
            <a:pPr marL="270890" indent="-270890" defTabSz="361188">
              <a:spcBef>
                <a:spcPts val="600"/>
              </a:spcBef>
              <a:defRPr sz="2528"/>
            </a:pPr>
            <a:endParaRPr sz="2212"/>
          </a:p>
          <a:p>
            <a:pPr marL="270890" indent="-270890" defTabSz="361188">
              <a:spcBef>
                <a:spcPts val="600"/>
              </a:spcBef>
              <a:defRPr sz="2528"/>
            </a:pPr>
            <a:r>
              <a:t>Si Sphero a du mal à avancer, n’oublie pas que tu peux agir sur sa vitesse.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80" name="Shape 780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>
            <a:lvl1pPr marL="260604" indent="-260604" defTabSz="347472">
              <a:spcBef>
                <a:spcPts val="500"/>
              </a:spcBef>
              <a:defRPr sz="2432"/>
            </a:lvl1pPr>
          </a:lstStyle>
          <a:p>
            <a:pPr/>
            <a:r>
              <a:t>Voici une solution. Peux-tu la comparer avec la tienne ?</a:t>
            </a:r>
          </a:p>
        </p:txBody>
      </p:sp>
      <p:sp>
        <p:nvSpPr>
          <p:cNvPr id="781" name="Shape 78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660" y="2266955"/>
            <a:ext cx="3682277" cy="1868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9903" y="2291994"/>
            <a:ext cx="4493026" cy="3349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192" name="Shape 19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9150" y="1115587"/>
            <a:ext cx="3745700" cy="4988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86" name="Shape 78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Essaie d’adapter ce programme: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Crée une variable “collisions” et mets sa valeur à zéro.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Chaque fois que Sphero détecte une collision, ajoute 1 à la variable “collisions”. On peut également dire: incrémente la variable “collisions”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Si le nombre de collisions atteint 3, le programme s’arrête.</a:t>
            </a:r>
          </a:p>
        </p:txBody>
      </p:sp>
      <p:sp>
        <p:nvSpPr>
          <p:cNvPr id="787" name="Shape 78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90" name="Shape 790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Pour arrêter le programme, utilise l’instruction suivante:</a:t>
            </a:r>
          </a:p>
        </p:txBody>
      </p:sp>
      <p:sp>
        <p:nvSpPr>
          <p:cNvPr id="791" name="Shape 79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9165" y="3057578"/>
            <a:ext cx="3302001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95" name="Shape 79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auras également besoin du bloc de contrôle “si” - “alors” - “sinon”:</a:t>
            </a:r>
          </a:p>
        </p:txBody>
      </p:sp>
      <p:sp>
        <p:nvSpPr>
          <p:cNvPr id="796" name="Shape 79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8291" y="2983016"/>
            <a:ext cx="2443748" cy="2989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800" name="Shape 800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Ton programme ressemble à ceci ?</a:t>
            </a:r>
          </a:p>
        </p:txBody>
      </p:sp>
      <p:sp>
        <p:nvSpPr>
          <p:cNvPr id="801" name="Shape 80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601" y="2158267"/>
            <a:ext cx="3318193" cy="4185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1980" y="2208836"/>
            <a:ext cx="2819025" cy="1708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806" name="Shape 80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15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capable de détecter des obstacles et de réagir.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prêt pour le spectacle !</a:t>
            </a:r>
          </a:p>
        </p:txBody>
      </p:sp>
      <p:sp>
        <p:nvSpPr>
          <p:cNvPr id="807" name="Shape 80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Acrobatie</a:t>
            </a:r>
          </a:p>
        </p:txBody>
      </p:sp>
      <p:sp>
        <p:nvSpPr>
          <p:cNvPr id="810" name="Shape 81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16</a:t>
            </a:r>
            <a:r>
              <a:rPr b="0"/>
              <a:t>: Sphero saute grâce au tremplin</a:t>
            </a:r>
          </a:p>
        </p:txBody>
      </p:sp>
      <p:sp>
        <p:nvSpPr>
          <p:cNvPr id="811" name="Shape 81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14" name="Shape 81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tu vas programmer Sphero afin qu’il saute grâce au tremplin.</a:t>
            </a:r>
          </a:p>
          <a:p>
            <a:pPr/>
          </a:p>
          <a:p>
            <a:pPr/>
            <a:r>
              <a:t>On va passer en revue les étapes.</a:t>
            </a:r>
          </a:p>
        </p:txBody>
      </p:sp>
      <p:sp>
        <p:nvSpPr>
          <p:cNvPr id="815" name="Shape 81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18" name="Shape 81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1</a:t>
            </a:r>
            <a:r>
              <a:t> : Calibre Sphero et place-le dans le coin du carré. </a:t>
            </a:r>
          </a:p>
          <a:p>
            <a:pPr/>
            <a:r>
              <a:t>Sphero devra se déplacer vers la gauche en longeant le côté du carré.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19" name="Shape 81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0" name="image8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6226" y="3963986"/>
            <a:ext cx="2487877" cy="2433398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Shape 821"/>
          <p:cNvSpPr/>
          <p:nvPr/>
        </p:nvSpPr>
        <p:spPr>
          <a:xfrm>
            <a:off x="706920" y="4166050"/>
            <a:ext cx="2551932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Fais rouler calmement Sphero en adaptant sa vitesse.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24" name="Shape 82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2</a:t>
            </a:r>
            <a:r>
              <a:t> : Lorsque Sphero détecte un obstacle, il change de couleur.</a:t>
            </a:r>
          </a:p>
          <a:p>
            <a:pPr/>
            <a:r>
              <a:t>Sphero change de direction pour se diriger vers le tremplin.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25" name="Shape 82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6" name="image88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812" y="3928225"/>
            <a:ext cx="3192706" cy="2255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29" name="Shape 82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3</a:t>
            </a:r>
            <a:r>
              <a:t> : Lorsque Sphero se met en mouvement, change sa couleur.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30" name="Shape 830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1" name="image8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7574" y="2838743"/>
            <a:ext cx="4341092" cy="3066916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Shape 832"/>
          <p:cNvSpPr/>
          <p:nvPr/>
        </p:nvSpPr>
        <p:spPr>
          <a:xfrm>
            <a:off x="6030190" y="3479029"/>
            <a:ext cx="292908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Sphero doit rouler plus vite pour atteindre le côté opposé.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Plusieurs environnements de développement existent tels que: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Artoo: Programmer Sphero en Ruby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http://artoo.io/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Cylon.js: Programmer Sphero en JavaScript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http://cylonjs.com/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Gobot: Programmer Sphero avec Go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http://gobot.io/</a:t>
            </a:r>
          </a:p>
        </p:txBody>
      </p:sp>
      <p:sp>
        <p:nvSpPr>
          <p:cNvPr id="197" name="Shape 19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35" name="Shape 83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4</a:t>
            </a:r>
            <a:r>
              <a:t> : Sphero atteint son objectif.</a:t>
            </a:r>
          </a:p>
          <a:p>
            <a:pPr/>
            <a:r>
              <a:t>Change sa couleur et stoppe Sphero.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36" name="Shape 83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7" name="image9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3756" y="2862285"/>
            <a:ext cx="4425758" cy="31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40" name="Shape 84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Quelques petites astuces:</a:t>
            </a:r>
          </a:p>
          <a:p>
            <a:pPr lvl="1" marL="676084" indent="-260032" defTabSz="416052">
              <a:spcBef>
                <a:spcPts val="600"/>
              </a:spcBef>
              <a:defRPr sz="2548"/>
            </a:pPr>
            <a:r>
              <a:t>Utilise une variable pour compter les collisions: </a:t>
            </a:r>
          </a:p>
          <a:p>
            <a:pPr lvl="2" marL="1092136" indent="-260032" defTabSz="416052">
              <a:spcBef>
                <a:spcPts val="600"/>
              </a:spcBef>
              <a:buChar char="–"/>
              <a:defRPr sz="2548"/>
            </a:pPr>
            <a:r>
              <a:t>première collision: se préparer à rouler sur le tremplin</a:t>
            </a:r>
          </a:p>
          <a:p>
            <a:pPr lvl="2" marL="1092136" indent="-260032" defTabSz="416052">
              <a:spcBef>
                <a:spcPts val="600"/>
              </a:spcBef>
              <a:buChar char="–"/>
              <a:defRPr sz="2548"/>
            </a:pPr>
            <a:r>
              <a:t>seconde collision: fin de l’acrobatie</a:t>
            </a:r>
          </a:p>
          <a:p>
            <a:pPr lvl="1" marL="676084" indent="-260032" defTabSz="416052">
              <a:spcBef>
                <a:spcPts val="600"/>
              </a:spcBef>
              <a:defRPr sz="2548"/>
            </a:pPr>
          </a:p>
          <a:p>
            <a:pPr lvl="1" marL="676084" indent="-260032" defTabSz="416052">
              <a:spcBef>
                <a:spcPts val="600"/>
              </a:spcBef>
              <a:defRPr sz="2548"/>
            </a:pPr>
            <a:r>
              <a:t>Augmente la vitesse pour rouler vers le tremplin.</a:t>
            </a:r>
          </a:p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  <a:r>
              <a:t> </a:t>
            </a:r>
          </a:p>
        </p:txBody>
      </p:sp>
      <p:sp>
        <p:nvSpPr>
          <p:cNvPr id="841" name="Shape 84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44" name="Shape 84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Es-tu prêt ?</a:t>
            </a:r>
          </a:p>
          <a:p>
            <a:pPr/>
          </a:p>
          <a:p>
            <a:pPr/>
            <a:r>
              <a:t>Allez, en piste !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45" name="Shape 84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48" name="Shape 848"/>
          <p:cNvSpPr/>
          <p:nvPr>
            <p:ph type="body" sz="quarter" idx="1"/>
          </p:nvPr>
        </p:nvSpPr>
        <p:spPr>
          <a:xfrm>
            <a:off x="1290233" y="3557720"/>
            <a:ext cx="4026140" cy="658548"/>
          </a:xfrm>
          <a:prstGeom prst="rect">
            <a:avLst/>
          </a:prstGeom>
        </p:spPr>
        <p:txBody>
          <a:bodyPr/>
          <a:lstStyle>
            <a:lvl1pPr marL="195452" indent="-195452" defTabSz="260604">
              <a:spcBef>
                <a:spcPts val="400"/>
              </a:spcBef>
              <a:defRPr sz="1824"/>
            </a:lvl1pPr>
          </a:lstStyle>
          <a:p>
            <a:pPr/>
            <a:r>
              <a:t>Ton programme ressemble à ceci ?</a:t>
            </a:r>
          </a:p>
        </p:txBody>
      </p:sp>
      <p:sp>
        <p:nvSpPr>
          <p:cNvPr id="849" name="Shape 84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7359" y="1539464"/>
            <a:ext cx="2783371" cy="4695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4351" y="1538388"/>
            <a:ext cx="2443748" cy="1490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54" name="Shape 85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16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capable de sauter grâce au tremplin.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prêt à laisser rouler ton imagination ;-)</a:t>
            </a:r>
          </a:p>
        </p:txBody>
      </p:sp>
      <p:sp>
        <p:nvSpPr>
          <p:cNvPr id="855" name="Shape 85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Bravo !</a:t>
            </a:r>
          </a:p>
        </p:txBody>
      </p:sp>
      <p:sp>
        <p:nvSpPr>
          <p:cNvPr id="858" name="Shape 85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t>Tu as réussi toutes les missions ? Waow ! </a:t>
            </a:r>
          </a:p>
          <a:p>
            <a:pPr marL="0" indent="0">
              <a:lnSpc>
                <a:spcPct val="90000"/>
              </a:lnSpc>
              <a:buSzTx/>
              <a:buNone/>
            </a:pPr>
          </a:p>
          <a:p>
            <a:pPr marL="0" indent="0">
              <a:lnSpc>
                <a:spcPct val="90000"/>
              </a:lnSpc>
              <a:buSzTx/>
              <a:buNone/>
            </a:pPr>
            <a:r>
              <a:t>Tu n’as pas terminé ? Pas de problèmes ! Tu as réussi à programmer Sphero, et c’est le plus important. </a:t>
            </a:r>
          </a:p>
          <a:p>
            <a:pPr marL="0" indent="0">
              <a:lnSpc>
                <a:spcPct val="90000"/>
              </a:lnSpc>
              <a:buSzTx/>
              <a:buNone/>
            </a:pPr>
          </a:p>
          <a:p>
            <a:pPr marL="0" indent="0" algn="ctr">
              <a:lnSpc>
                <a:spcPct val="90000"/>
              </a:lnSpc>
              <a:buSzTx/>
              <a:buNone/>
            </a:pPr>
            <a:r>
              <a:t>Tu peux être fier de toi !</a:t>
            </a:r>
          </a:p>
        </p:txBody>
      </p:sp>
      <p:sp>
        <p:nvSpPr>
          <p:cNvPr id="859" name="Shape 85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42</a:t>
            </a:r>
          </a:p>
        </p:txBody>
      </p:sp>
      <p:sp>
        <p:nvSpPr>
          <p:cNvPr id="862" name="Shape 86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20623">
              <a:buSzTx/>
              <a:buNone/>
              <a:defRPr sz="2944"/>
            </a:pPr>
            <a:r>
              <a:t>Tu en veux plus ?</a:t>
            </a:r>
          </a:p>
          <a:p>
            <a:pPr marL="0" indent="0" defTabSz="420623">
              <a:buSzTx/>
              <a:buNone/>
              <a:defRPr sz="2944"/>
            </a:pPr>
            <a:r>
              <a:t>Dans ce cas, il te reste une mission.</a:t>
            </a:r>
          </a:p>
          <a:p>
            <a:pPr marL="0" indent="0" defTabSz="420623">
              <a:buSzTx/>
              <a:buNone/>
              <a:defRPr sz="2944"/>
            </a:pPr>
            <a:r>
              <a:t>La mission ultime.</a:t>
            </a:r>
          </a:p>
          <a:p>
            <a:pPr marL="0" indent="0" defTabSz="420623">
              <a:buSzTx/>
              <a:buNone/>
              <a:defRPr sz="2944"/>
            </a:pPr>
            <a:r>
              <a:t>Celle qui répondra à toutes tes questions.</a:t>
            </a:r>
          </a:p>
          <a:p>
            <a:pPr marL="0" indent="0" defTabSz="420623">
              <a:buSzTx/>
              <a:buNone/>
              <a:defRPr sz="2944"/>
            </a:pPr>
            <a:r>
              <a:t>Je veux parler de …</a:t>
            </a:r>
          </a:p>
          <a:p>
            <a:pPr marL="0" indent="0" defTabSz="420623">
              <a:buSzTx/>
              <a:buNone/>
              <a:defRPr sz="2944"/>
            </a:pPr>
            <a:r>
              <a:t>la mission … </a:t>
            </a:r>
          </a:p>
          <a:p>
            <a:pPr marL="0" indent="0" algn="ctr" defTabSz="420623">
              <a:spcBef>
                <a:spcPts val="900"/>
              </a:spcBef>
              <a:buSzTx/>
              <a:buNone/>
              <a:defRPr sz="4048"/>
            </a:pPr>
            <a:r>
              <a:t>42 !!!!!</a:t>
            </a:r>
          </a:p>
        </p:txBody>
      </p:sp>
      <p:sp>
        <p:nvSpPr>
          <p:cNvPr id="863" name="Shape 86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42</a:t>
            </a:r>
          </a:p>
        </p:txBody>
      </p:sp>
      <p:sp>
        <p:nvSpPr>
          <p:cNvPr id="866" name="Shape 86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Cette ultime mission est d’inventer ton </a:t>
            </a:r>
            <a:r>
              <a:rPr b="1"/>
              <a:t>propre programme</a:t>
            </a:r>
            <a:r>
              <a:t>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Essaie d’autres blocs et étudie leur comportement.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Expérimente Sphero et surtout ne te décourage pas !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algn="ctr" defTabSz="416052">
              <a:spcBef>
                <a:spcPts val="600"/>
              </a:spcBef>
              <a:buSzTx/>
              <a:buNone/>
              <a:defRPr sz="2912"/>
            </a:pPr>
            <a:r>
              <a:t>Bonne chance !!!</a:t>
            </a:r>
          </a:p>
        </p:txBody>
      </p:sp>
      <p:sp>
        <p:nvSpPr>
          <p:cNvPr id="867" name="Shape 86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Liens utiles</a:t>
            </a:r>
          </a:p>
        </p:txBody>
      </p:sp>
      <p:sp>
        <p:nvSpPr>
          <p:cNvPr id="870" name="Shape 87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Le site de Sphero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t>http://www.sphero.com</a:t>
            </a: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Le programme Tickle: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t>https://tickleapp.com/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Cette présentation: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https://github.com/devoxx4kids/materials/tree/master/workshops/sphero</a:t>
            </a:r>
          </a:p>
        </p:txBody>
      </p:sp>
      <p:sp>
        <p:nvSpPr>
          <p:cNvPr id="871" name="Shape 87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Mais aussi SPRK Lightning Lab disponible sur iOS et Android</a:t>
            </a:r>
          </a:p>
        </p:txBody>
      </p:sp>
      <p:sp>
        <p:nvSpPr>
          <p:cNvPr id="201" name="Shape 20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938" y="2814307"/>
            <a:ext cx="7046124" cy="3283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Nous avons choisi d’utiliser “</a:t>
            </a:r>
            <a:r>
              <a:rPr b="1"/>
              <a:t>Tickle</a:t>
            </a:r>
            <a:r>
              <a:t>” qui est disponible pour iPhone et iPad:</a:t>
            </a:r>
          </a:p>
          <a:p>
            <a:pPr marL="0" indent="0" algn="ctr">
              <a:buSzTx/>
              <a:buNone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https://tickleapp.com/</a:t>
            </a:r>
          </a:p>
          <a:p>
            <a:pPr marL="0" indent="0" algn="ctr">
              <a:buSzTx/>
              <a:buNone/>
            </a:pPr>
          </a:p>
          <a:p>
            <a:pPr/>
            <a:r>
              <a:t>Tickle est très proche de Scratch que tu connais peut-être déjà.</a:t>
            </a:r>
          </a:p>
        </p:txBody>
      </p:sp>
      <p:sp>
        <p:nvSpPr>
          <p:cNvPr id="206" name="Shape 20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 marL="325754" indent="-325754" defTabSz="434340">
              <a:defRPr sz="3040"/>
            </a:pPr>
            <a:r>
              <a:t>Avec Tickle, tu peux créer des jeux comme sur Scratch ou programmer des objets:</a:t>
            </a:r>
          </a:p>
          <a:p>
            <a:pPr lvl="1" marL="760094" indent="-325754" defTabSz="434340">
              <a:buChar char="•"/>
              <a:defRPr sz="3040"/>
            </a:pPr>
            <a:r>
              <a:t>Sphero, Ollie et BB-8</a:t>
            </a:r>
          </a:p>
          <a:p>
            <a:pPr lvl="1" marL="760094" indent="-325754" defTabSz="434340">
              <a:buChar char="•"/>
              <a:defRPr sz="3040"/>
            </a:pPr>
            <a:r>
              <a:t>Drones</a:t>
            </a:r>
          </a:p>
          <a:p>
            <a:pPr lvl="1" marL="760094" indent="-325754" defTabSz="434340">
              <a:buChar char="•"/>
              <a:defRPr sz="3040"/>
            </a:pPr>
            <a:r>
              <a:t>Arduino</a:t>
            </a:r>
          </a:p>
          <a:p>
            <a:pPr lvl="1" marL="760094" indent="-325754" defTabSz="434340">
              <a:buChar char="•"/>
              <a:defRPr sz="3040"/>
            </a:pPr>
            <a:r>
              <a:t>Robots (Dash, Dot, Lego WeDo)</a:t>
            </a:r>
          </a:p>
          <a:p>
            <a:pPr lvl="1" marL="760094" indent="-325754" defTabSz="434340">
              <a:buChar char="•"/>
              <a:defRPr sz="3040"/>
            </a:pPr>
            <a:r>
              <a:t>Ampoules intelligentes</a:t>
            </a:r>
          </a:p>
        </p:txBody>
      </p:sp>
      <p:sp>
        <p:nvSpPr>
          <p:cNvPr id="210" name="Shape 21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Dans ce cours, nous allons avoir besoin de ceci:</a:t>
            </a:r>
          </a:p>
          <a:p>
            <a:pPr marL="685800">
              <a:buClr>
                <a:srgbClr val="000000"/>
              </a:buClr>
            </a:pPr>
            <a:r>
              <a:t>Une boule robotique Sphero </a:t>
            </a:r>
            <a:r>
              <a:rPr b="1"/>
              <a:t>2.0 </a:t>
            </a:r>
            <a:r>
              <a:t>ou</a:t>
            </a:r>
            <a:r>
              <a:rPr b="1"/>
              <a:t> BB-8</a:t>
            </a:r>
            <a:endParaRPr b="1"/>
          </a:p>
          <a:p>
            <a:pPr marL="685800">
              <a:buClr>
                <a:srgbClr val="000000"/>
              </a:buClr>
            </a:pPr>
            <a:r>
              <a:t>Un iPhone ou un iPad</a:t>
            </a:r>
          </a:p>
          <a:p>
            <a:pPr marL="685800">
              <a:buClr>
                <a:srgbClr val="000000"/>
              </a:buClr>
            </a:pPr>
            <a:r>
              <a:t>Le programme Tickle disponible sur iTunes</a:t>
            </a:r>
          </a:p>
        </p:txBody>
      </p:sp>
      <p:sp>
        <p:nvSpPr>
          <p:cNvPr id="214" name="Shape 21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17" name="Shape 21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Shape 218"/>
          <p:cNvSpPr/>
          <p:nvPr/>
        </p:nvSpPr>
        <p:spPr>
          <a:xfrm>
            <a:off x="2808528" y="1417637"/>
            <a:ext cx="432029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Es-tu prêt pour les missions ?</a:t>
            </a:r>
          </a:p>
        </p:txBody>
      </p:sp>
      <p:pic>
        <p:nvPicPr>
          <p:cNvPr id="219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813" y="2000250"/>
            <a:ext cx="7620001" cy="435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Modèles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279" y="1561715"/>
            <a:ext cx="2503736" cy="295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2052" y="2042913"/>
            <a:ext cx="3259492" cy="3259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315" y="2889111"/>
            <a:ext cx="1567098" cy="156709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883018" y="4785553"/>
            <a:ext cx="75969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</a:t>
            </a:r>
          </a:p>
        </p:txBody>
      </p:sp>
      <p:sp>
        <p:nvSpPr>
          <p:cNvPr id="138" name="Shape 138"/>
          <p:cNvSpPr/>
          <p:nvPr/>
        </p:nvSpPr>
        <p:spPr>
          <a:xfrm>
            <a:off x="4088484" y="4785553"/>
            <a:ext cx="52662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Ollie</a:t>
            </a:r>
          </a:p>
        </p:txBody>
      </p:sp>
      <p:sp>
        <p:nvSpPr>
          <p:cNvPr id="139" name="Shape 139"/>
          <p:cNvSpPr/>
          <p:nvPr/>
        </p:nvSpPr>
        <p:spPr>
          <a:xfrm>
            <a:off x="7339806" y="4785553"/>
            <a:ext cx="5386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BB-8</a:t>
            </a:r>
          </a:p>
        </p:txBody>
      </p:sp>
      <p:sp>
        <p:nvSpPr>
          <p:cNvPr id="140" name="Shape 140"/>
          <p:cNvSpPr/>
          <p:nvPr/>
        </p:nvSpPr>
        <p:spPr>
          <a:xfrm flipH="1">
            <a:off x="1262864" y="1699963"/>
            <a:ext cx="1" cy="10407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Prise en main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b="1"/>
            </a:pPr>
            <a:r>
              <a:t>Mission 1</a:t>
            </a:r>
            <a:r>
              <a:rPr b="0"/>
              <a:t>: Installer Tickle</a:t>
            </a:r>
            <a:endParaRPr b="0"/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defRPr b="1"/>
            </a:pPr>
            <a:r>
              <a:t>Mission 2</a:t>
            </a:r>
            <a:r>
              <a:rPr b="0"/>
              <a:t>: Réveille ton Sphero</a:t>
            </a:r>
            <a:endParaRPr b="0"/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defRPr b="1"/>
            </a:pPr>
            <a:r>
              <a:t>Mission 3</a:t>
            </a:r>
            <a:r>
              <a:rPr b="0"/>
              <a:t>: Connecte Sphero</a:t>
            </a:r>
            <a:endParaRPr b="0"/>
          </a:p>
          <a:p>
            <a:pPr>
              <a:lnSpc>
                <a:spcPct val="90000"/>
              </a:lnSpc>
              <a:defRPr b="1"/>
            </a:pPr>
          </a:p>
          <a:p>
            <a:pPr>
              <a:lnSpc>
                <a:spcPct val="90000"/>
              </a:lnSpc>
              <a:defRPr b="1"/>
            </a:pPr>
            <a:r>
              <a:t>Mission 4</a:t>
            </a:r>
            <a:r>
              <a:rPr b="0"/>
              <a:t>: Découvre Tickle</a:t>
            </a:r>
          </a:p>
        </p:txBody>
      </p:sp>
      <p:sp>
        <p:nvSpPr>
          <p:cNvPr id="223" name="Shape 22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Si le programme Ticke est déjà installé, passe à la mission 2.</a:t>
            </a:r>
          </a:p>
          <a:p>
            <a:pPr/>
          </a:p>
          <a:p>
            <a:pPr/>
            <a:r>
              <a:t>Si tu dois installer Tickle, continue la mission 1.</a:t>
            </a:r>
          </a:p>
        </p:txBody>
      </p:sp>
      <p:sp>
        <p:nvSpPr>
          <p:cNvPr id="226" name="Shape 22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  <p:sp>
        <p:nvSpPr>
          <p:cNvPr id="230" name="Shape 23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Shape 231"/>
          <p:cNvSpPr/>
          <p:nvPr>
            <p:ph type="body" sz="half" idx="1"/>
          </p:nvPr>
        </p:nvSpPr>
        <p:spPr>
          <a:xfrm>
            <a:off x="457200" y="1624012"/>
            <a:ext cx="4668240" cy="45259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400"/>
              </a:spcBef>
              <a:buSzTx/>
              <a:buNone/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Sur ton iPhone ou ton iPad, ouvre l’application “App Store”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Recherche le programme “Tickle Labs”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Installe l’application sur ton iPhone ou ton iPad</a:t>
            </a: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8172" y="1029770"/>
            <a:ext cx="3934447" cy="5255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Il est temps de réveiller Sphero.</a:t>
            </a:r>
          </a:p>
        </p:txBody>
      </p:sp>
      <p:sp>
        <p:nvSpPr>
          <p:cNvPr id="235" name="Shape 23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Retire Sphero du chargeur:</a:t>
            </a:r>
          </a:p>
        </p:txBody>
      </p:sp>
      <p:sp>
        <p:nvSpPr>
          <p:cNvPr id="240" name="Shape 24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5198" y="2592706"/>
            <a:ext cx="3048002" cy="2963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Tapote sur Sphero pour le réveiller:</a:t>
            </a:r>
          </a:p>
        </p:txBody>
      </p:sp>
      <p:sp>
        <p:nvSpPr>
          <p:cNvPr id="245" name="Shape 24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6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5608" y="2324160"/>
            <a:ext cx="3426792" cy="291324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397670" y="3463861"/>
            <a:ext cx="387589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/>
            </a:pPr>
            <a:r>
              <a:t>Tu peux aussi secouer Sphero </a:t>
            </a:r>
          </a:p>
          <a:p>
            <a:pPr algn="ctr">
              <a:defRPr sz="2400"/>
            </a:pPr>
            <a:r>
              <a:t>pour le réveiller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est réveillé, il clignote:</a:t>
            </a:r>
          </a:p>
        </p:txBody>
      </p:sp>
      <p:sp>
        <p:nvSpPr>
          <p:cNvPr id="251" name="Shape 25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2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5552" y="2514239"/>
            <a:ext cx="2645685" cy="2768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a une autonomie d’une heure.</a:t>
            </a:r>
          </a:p>
          <a:p>
            <a:pPr/>
            <a:r>
              <a:t>Pour te permettre de faire toutes les missions, n’oublie pas de recharger Sphero lorsque tu ne l’utilises pas.</a:t>
            </a:r>
          </a:p>
        </p:txBody>
      </p:sp>
      <p:sp>
        <p:nvSpPr>
          <p:cNvPr id="256" name="Shape 25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7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7772" y="3926418"/>
            <a:ext cx="2528456" cy="2143546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991704" y="4233271"/>
            <a:ext cx="33789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1) Repère la partie la plus lourde.</a:t>
            </a:r>
          </a:p>
        </p:txBody>
      </p:sp>
      <p:sp>
        <p:nvSpPr>
          <p:cNvPr id="259" name="Shape 259"/>
          <p:cNvSpPr/>
          <p:nvPr/>
        </p:nvSpPr>
        <p:spPr>
          <a:xfrm>
            <a:off x="5845847" y="4831943"/>
            <a:ext cx="284095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2) Dépose Sphero sur le chargeur. La partie la plus lourde dirigée vers le bas.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62" name="Shape 26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2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peut connecter Sphero.</a:t>
            </a:r>
          </a:p>
        </p:txBody>
      </p:sp>
      <p:sp>
        <p:nvSpPr>
          <p:cNvPr id="263" name="Shape 26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sp>
        <p:nvSpPr>
          <p:cNvPr id="266" name="Shape 26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Avant utiliser ton Sphero avec Tickle, tu dois l’associer à ton iPhone/iPad.</a:t>
            </a:r>
          </a:p>
          <a:p>
            <a:pPr/>
            <a:r>
              <a:t>Sur ton iPhone/iPad, va dans “Réglages” et ensuite sur “Bluetooth”.</a:t>
            </a:r>
          </a:p>
          <a:p>
            <a:pPr/>
            <a:r>
              <a:t>Ajoute ton Sphero s’il n’est pas déjà dans la liste de tes appareils.</a:t>
            </a:r>
          </a:p>
        </p:txBody>
      </p:sp>
      <p:sp>
        <p:nvSpPr>
          <p:cNvPr id="267" name="Shape 26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0730" y="1489717"/>
            <a:ext cx="6004928" cy="4503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peux ignorer cette mission si ton Sphero est déjà connecté (pairé) à ton iPhone/iPad.</a:t>
            </a:r>
          </a:p>
          <a:p>
            <a:pPr/>
            <a:r>
              <a:t>Si tu dois connecter ton Sphero, continue la mission 3.</a:t>
            </a:r>
          </a:p>
        </p:txBody>
      </p:sp>
      <p:sp>
        <p:nvSpPr>
          <p:cNvPr id="271" name="Shape 27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Shape 274"/>
          <p:cNvSpPr/>
          <p:nvPr>
            <p:ph type="body" sz="half" idx="1"/>
          </p:nvPr>
        </p:nvSpPr>
        <p:spPr>
          <a:xfrm>
            <a:off x="457200" y="1600200"/>
            <a:ext cx="8229600" cy="1678399"/>
          </a:xfrm>
          <a:prstGeom prst="rect">
            <a:avLst/>
          </a:prstGeom>
        </p:spPr>
        <p:txBody>
          <a:bodyPr/>
          <a:lstStyle/>
          <a:p>
            <a:pPr/>
            <a:r>
              <a:t>Ajoute ton Sphero (son nom devrait commencer par Sphero).</a:t>
            </a:r>
          </a:p>
        </p:txBody>
      </p:sp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pic>
        <p:nvPicPr>
          <p:cNvPr id="276" name="Screen Shot 2016-01-17 at 17.54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8025" y="2817187"/>
            <a:ext cx="7444280" cy="3121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3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peut utiliser Tickle.</a:t>
            </a:r>
          </a:p>
        </p:txBody>
      </p:sp>
      <p:sp>
        <p:nvSpPr>
          <p:cNvPr id="279" name="Shape 27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creen Shot 2016-01-17 at 22.29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850" y="2298376"/>
            <a:ext cx="7660630" cy="3808614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xfrm>
            <a:off x="457200" y="1600200"/>
            <a:ext cx="8229600" cy="11430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Démarre Tickle en tapant sur son icône.</a:t>
            </a:r>
          </a:p>
        </p:txBody>
      </p:sp>
      <p:sp>
        <p:nvSpPr>
          <p:cNvPr id="285" name="Shape 28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Shape 286"/>
          <p:cNvSpPr/>
          <p:nvPr/>
        </p:nvSpPr>
        <p:spPr>
          <a:xfrm>
            <a:off x="6630385" y="4617734"/>
            <a:ext cx="1270001" cy="1270001"/>
          </a:xfrm>
          <a:prstGeom prst="roundRect">
            <a:avLst>
              <a:gd name="adj" fmla="val 15000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89" name="Shape 289"/>
          <p:cNvSpPr/>
          <p:nvPr>
            <p:ph type="body" sz="half" idx="1"/>
          </p:nvPr>
        </p:nvSpPr>
        <p:spPr>
          <a:xfrm>
            <a:off x="457200" y="1600200"/>
            <a:ext cx="4377055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Voici l’écran principal qui contient des exemples de programme.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Pour créer un nouveau projet, tape sur “</a:t>
            </a:r>
            <a:r>
              <a:rPr b="1"/>
              <a:t>+ Nouveau Projet</a:t>
            </a:r>
            <a:r>
              <a:t>”</a:t>
            </a:r>
          </a:p>
        </p:txBody>
      </p:sp>
      <p:sp>
        <p:nvSpPr>
          <p:cNvPr id="290" name="Shape 29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1420" y="1055307"/>
            <a:ext cx="3782414" cy="504679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7924069" y="1184655"/>
            <a:ext cx="973044" cy="368301"/>
          </a:xfrm>
          <a:prstGeom prst="roundRect">
            <a:avLst>
              <a:gd name="adj" fmla="val 50000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95" name="Shape 295"/>
          <p:cNvSpPr/>
          <p:nvPr>
            <p:ph type="body" sz="half" idx="1"/>
          </p:nvPr>
        </p:nvSpPr>
        <p:spPr>
          <a:xfrm>
            <a:off x="457200" y="1600200"/>
            <a:ext cx="4377055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t>Choisis le gabarit de programme pour ton modèle (Sphero, BB-8 ou Ollie)</a:t>
            </a:r>
          </a:p>
          <a:p>
            <a:pPr>
              <a:spcBef>
                <a:spcPts val="600"/>
              </a:spcBef>
              <a:defRPr sz="2800"/>
            </a:pPr>
            <a:r>
              <a:t>Dans la suite on va utiliser Sphero</a:t>
            </a:r>
          </a:p>
        </p:txBody>
      </p:sp>
      <p:sp>
        <p:nvSpPr>
          <p:cNvPr id="296" name="Shape 29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6676" y="1064929"/>
            <a:ext cx="3590764" cy="5224533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5046116" y="3379822"/>
            <a:ext cx="3971885" cy="871993"/>
          </a:xfrm>
          <a:prstGeom prst="roundRect">
            <a:avLst>
              <a:gd name="adj" fmla="val 21847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xfrm>
            <a:off x="457200" y="1600200"/>
            <a:ext cx="8229600" cy="75102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ts val="500"/>
              </a:spcBef>
              <a:defRPr sz="2200"/>
            </a:lvl1pPr>
          </a:lstStyle>
          <a:p>
            <a:pPr/>
            <a:r>
              <a:t>Le programme est créé avec des instructions par défaut.</a:t>
            </a:r>
          </a:p>
        </p:txBody>
      </p:sp>
      <p:sp>
        <p:nvSpPr>
          <p:cNvPr id="302" name="Shape 30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891" y="2176350"/>
            <a:ext cx="6312218" cy="3940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06" name="Shape 306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Réveille ton Sphero. </a:t>
            </a:r>
          </a:p>
          <a:p>
            <a:pPr/>
            <a:r>
              <a:t>Dans Tickle, si tu tapes sur l’image de Sphero, tu pourras vérifier s’il est connecté: </a:t>
            </a:r>
          </a:p>
        </p:txBody>
      </p:sp>
      <p:sp>
        <p:nvSpPr>
          <p:cNvPr id="307" name="Shape 30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910" y="3543137"/>
            <a:ext cx="5139310" cy="2472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11" name="Shape 31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Testons Sphero avec le programme d’exemple.</a:t>
            </a:r>
          </a:p>
          <a:p>
            <a:pPr/>
            <a:r>
              <a:t>Pose Sphere par terre.</a:t>
            </a:r>
          </a:p>
          <a:p>
            <a:pPr/>
            <a:r>
              <a:t>Exécute le programme en tapant sur le bouton de démarrage:</a:t>
            </a:r>
          </a:p>
        </p:txBody>
      </p:sp>
      <p:sp>
        <p:nvSpPr>
          <p:cNvPr id="312" name="Shape 31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4659" y="4494187"/>
            <a:ext cx="3427280" cy="1386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6047" y="5332736"/>
            <a:ext cx="2345097" cy="425160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17" name="Shape 31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doit changer de couleur et rouler 4 fois:</a:t>
            </a:r>
          </a:p>
        </p:txBody>
      </p:sp>
      <p:sp>
        <p:nvSpPr>
          <p:cNvPr id="318" name="Shape 31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2473" y="2747004"/>
            <a:ext cx="5091520" cy="3364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8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941" y="1893359"/>
            <a:ext cx="3463596" cy="346359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938527" y="5466410"/>
            <a:ext cx="308442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http://www.sphero.com/sphero</a:t>
            </a:r>
          </a:p>
        </p:txBody>
      </p:sp>
      <p:sp>
        <p:nvSpPr>
          <p:cNvPr id="150" name="Shape 150"/>
          <p:cNvSpPr/>
          <p:nvPr/>
        </p:nvSpPr>
        <p:spPr>
          <a:xfrm>
            <a:off x="4566911" y="1600200"/>
            <a:ext cx="4119889" cy="447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Robot sphérique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Roule dans tous les sens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Change de vitesse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Change de couleur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Détecte les collisions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Peut atteindre 7 km/h !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Se commande à distance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Peut flotter sur l’eau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Tickle utilise un langage de programmation qui ressemble à Scratch.</a:t>
            </a:r>
          </a:p>
          <a:p>
            <a:pPr/>
          </a:p>
          <a:p>
            <a:pPr/>
            <a:r>
              <a:t>Un programme Tickle est composé de blocs qui s’imbriquent.</a:t>
            </a:r>
          </a:p>
          <a:p>
            <a:pPr/>
          </a:p>
          <a:p>
            <a:pPr/>
            <a:r>
              <a:t>Chaque bloc a une fonction bien précise.</a:t>
            </a:r>
          </a:p>
        </p:txBody>
      </p:sp>
      <p:sp>
        <p:nvSpPr>
          <p:cNvPr id="323" name="Shape 32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26" name="Shape 32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" name="Shape 327"/>
          <p:cNvSpPr/>
          <p:nvPr/>
        </p:nvSpPr>
        <p:spPr>
          <a:xfrm>
            <a:off x="2749516" y="2262293"/>
            <a:ext cx="63596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Revenir à l’écran principal (se trouve en haut et à gauche de l’écran)</a:t>
            </a:r>
          </a:p>
        </p:txBody>
      </p:sp>
      <p:sp>
        <p:nvSpPr>
          <p:cNvPr id="328" name="Shape 328"/>
          <p:cNvSpPr/>
          <p:nvPr/>
        </p:nvSpPr>
        <p:spPr>
          <a:xfrm>
            <a:off x="2762864" y="2825429"/>
            <a:ext cx="328578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Vérifier si ton Sphero est connecté</a:t>
            </a:r>
          </a:p>
        </p:txBody>
      </p:sp>
      <p:sp>
        <p:nvSpPr>
          <p:cNvPr id="329" name="Shape 329"/>
          <p:cNvSpPr/>
          <p:nvPr/>
        </p:nvSpPr>
        <p:spPr>
          <a:xfrm>
            <a:off x="2714986" y="3529634"/>
            <a:ext cx="59380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Ajouter un personnage ou un périphérique (drone, robot, etc.) </a:t>
            </a:r>
          </a:p>
        </p:txBody>
      </p:sp>
      <p:sp>
        <p:nvSpPr>
          <p:cNvPr id="330" name="Shape 330"/>
          <p:cNvSpPr/>
          <p:nvPr/>
        </p:nvSpPr>
        <p:spPr>
          <a:xfrm>
            <a:off x="2697175" y="4212113"/>
            <a:ext cx="34171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Démarrer ou stopper le programme</a:t>
            </a:r>
          </a:p>
        </p:txBody>
      </p:sp>
      <p:sp>
        <p:nvSpPr>
          <p:cNvPr id="331" name="Shape 331"/>
          <p:cNvSpPr/>
          <p:nvPr/>
        </p:nvSpPr>
        <p:spPr>
          <a:xfrm>
            <a:off x="2720488" y="4856925"/>
            <a:ext cx="643685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Calibre le Sphero pour que définir sa direction (en bas et à droite de </a:t>
            </a:r>
            <a:br/>
            <a:r>
              <a:t>l’écran)</a:t>
            </a:r>
          </a:p>
        </p:txBody>
      </p:sp>
      <p:sp>
        <p:nvSpPr>
          <p:cNvPr id="332" name="Shape 332"/>
          <p:cNvSpPr/>
          <p:nvPr/>
        </p:nvSpPr>
        <p:spPr>
          <a:xfrm>
            <a:off x="510128" y="1417637"/>
            <a:ext cx="817667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457200"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Quelques fonctionnalités de Tickle:</a:t>
            </a:r>
          </a:p>
        </p:txBody>
      </p:sp>
      <p:pic>
        <p:nvPicPr>
          <p:cNvPr id="3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103" y="2827548"/>
            <a:ext cx="65287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308" y="3463880"/>
            <a:ext cx="424463" cy="65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8383" y="4820639"/>
            <a:ext cx="57431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6917" y="4212113"/>
            <a:ext cx="459318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9228" y="4212113"/>
            <a:ext cx="524934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6721" y="5510124"/>
            <a:ext cx="977637" cy="53726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2720488" y="5606637"/>
            <a:ext cx="62979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Annuler ou rétablir la dernière action (en bas et à droite de l’écran)</a:t>
            </a:r>
          </a:p>
        </p:txBody>
      </p:sp>
      <p:pic>
        <p:nvPicPr>
          <p:cNvPr id="34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7010" y="2226050"/>
            <a:ext cx="1643995" cy="443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43" name="Shape 34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4" name="Shape 344"/>
          <p:cNvSpPr/>
          <p:nvPr>
            <p:ph type="body" sz="half" idx="1"/>
          </p:nvPr>
        </p:nvSpPr>
        <p:spPr>
          <a:xfrm>
            <a:off x="457200" y="1600200"/>
            <a:ext cx="4634215" cy="4401454"/>
          </a:xfrm>
          <a:prstGeom prst="rect">
            <a:avLst/>
          </a:prstGeom>
        </p:spPr>
        <p:txBody>
          <a:bodyPr/>
          <a:lstStyle/>
          <a:p>
            <a:pPr/>
            <a:r>
              <a:t>À partir de la page “Mes Projets”, tu peux voir tous les projets que tu as créés.</a:t>
            </a:r>
          </a:p>
        </p:txBody>
      </p:sp>
      <p:pic>
        <p:nvPicPr>
          <p:cNvPr id="3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0360" y="1117700"/>
            <a:ext cx="4016601" cy="4883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48" name="Shape 34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9" name="Shape 349"/>
          <p:cNvSpPr/>
          <p:nvPr>
            <p:ph type="body" idx="1"/>
          </p:nvPr>
        </p:nvSpPr>
        <p:spPr>
          <a:xfrm>
            <a:off x="457200" y="1588274"/>
            <a:ext cx="8229600" cy="4401454"/>
          </a:xfrm>
          <a:prstGeom prst="rect">
            <a:avLst/>
          </a:prstGeom>
        </p:spPr>
        <p:txBody>
          <a:bodyPr/>
          <a:lstStyle/>
          <a:p>
            <a:pPr/>
            <a:r>
              <a:t>À partir du menu principal, tu peux directement démarrer un projet, changer son nom, le partager ou le supprimer.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52" name="Shape 35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xfrm>
            <a:off x="534609" y="4971354"/>
            <a:ext cx="6866638" cy="751028"/>
          </a:xfrm>
          <a:prstGeom prst="rect">
            <a:avLst/>
          </a:prstGeom>
        </p:spPr>
        <p:txBody>
          <a:bodyPr/>
          <a:lstStyle>
            <a:lvl1pPr marL="0" indent="0" defTabSz="301752">
              <a:spcBef>
                <a:spcPts val="500"/>
              </a:spcBef>
              <a:buSzTx/>
              <a:buFontTx/>
              <a:buNone/>
              <a:defRPr sz="2112"/>
            </a:lvl1pPr>
          </a:lstStyle>
          <a:p>
            <a:pPr/>
            <a:r>
              <a:t>Démarrer le programme (Sphero doit être sur le sol !)</a:t>
            </a:r>
          </a:p>
        </p:txBody>
      </p:sp>
      <p:pic>
        <p:nvPicPr>
          <p:cNvPr id="3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69" y="1609876"/>
            <a:ext cx="34925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 flipV="1">
            <a:off x="1394986" y="2228318"/>
            <a:ext cx="1" cy="2822967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6" name="Shape 356"/>
          <p:cNvSpPr/>
          <p:nvPr/>
        </p:nvSpPr>
        <p:spPr>
          <a:xfrm flipV="1">
            <a:off x="2288419" y="2228318"/>
            <a:ext cx="1" cy="2109068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7" name="Shape 357"/>
          <p:cNvSpPr/>
          <p:nvPr/>
        </p:nvSpPr>
        <p:spPr>
          <a:xfrm>
            <a:off x="2035628" y="4285554"/>
            <a:ext cx="6521819" cy="75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333756">
              <a:spcBef>
                <a:spcPts val="500"/>
              </a:spcBef>
              <a:defRPr sz="2336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Partager le programme en l’envoyant par email</a:t>
            </a:r>
          </a:p>
        </p:txBody>
      </p:sp>
      <p:sp>
        <p:nvSpPr>
          <p:cNvPr id="358" name="Shape 358"/>
          <p:cNvSpPr/>
          <p:nvPr/>
        </p:nvSpPr>
        <p:spPr>
          <a:xfrm flipV="1">
            <a:off x="3181851" y="2228318"/>
            <a:ext cx="1" cy="1246556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Shape 359"/>
          <p:cNvSpPr/>
          <p:nvPr/>
        </p:nvSpPr>
        <p:spPr>
          <a:xfrm>
            <a:off x="2975428" y="3511480"/>
            <a:ext cx="3028846" cy="75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352043">
              <a:spcBef>
                <a:spcPts val="500"/>
              </a:spcBef>
              <a:defRPr sz="2464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Gérer le programme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62" name="Shape 36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69" y="1609876"/>
            <a:ext cx="34925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/>
        </p:nvSpPr>
        <p:spPr>
          <a:xfrm flipV="1">
            <a:off x="3181851" y="2228318"/>
            <a:ext cx="1" cy="1246556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5" name="Shape 365"/>
          <p:cNvSpPr/>
          <p:nvPr/>
        </p:nvSpPr>
        <p:spPr>
          <a:xfrm>
            <a:off x="1649790" y="3511480"/>
            <a:ext cx="4634216" cy="21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365760">
              <a:spcBef>
                <a:spcPts val="600"/>
              </a:spcBef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Gérer le programme: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Renommer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Copier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Supprimer</a:t>
            </a:r>
          </a:p>
        </p:txBody>
      </p:sp>
      <p:sp>
        <p:nvSpPr>
          <p:cNvPr id="366" name="Shape 366"/>
          <p:cNvSpPr/>
          <p:nvPr/>
        </p:nvSpPr>
        <p:spPr>
          <a:xfrm>
            <a:off x="3599137" y="2016276"/>
            <a:ext cx="2443748" cy="1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6224" y="1291418"/>
            <a:ext cx="2578101" cy="397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70" name="Shape 37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1" name="Shape 371"/>
          <p:cNvSpPr/>
          <p:nvPr/>
        </p:nvSpPr>
        <p:spPr>
          <a:xfrm>
            <a:off x="2681189" y="1704991"/>
            <a:ext cx="6023966" cy="428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Chaque menu contient des blocs pour programmer ton Sphero: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Changer la couleur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Avancer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Reculer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Tourner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S’arrêter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Attendre quelques secondes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Aller plus vite ou moins vite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Faire des boucles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Comparer des valeurs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Ajouter des variables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Gérer des évènements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Etc.</a:t>
            </a:r>
          </a:p>
          <a:p>
            <a:pPr marL="285750" indent="-285750">
              <a:buSzPct val="100000"/>
              <a:buFont typeface="Arial"/>
              <a:buChar char="•"/>
            </a:pPr>
          </a:p>
          <a:p>
            <a:pPr/>
            <a:r>
              <a:t>On verra ces blocs pendant les missions de programmation.</a:t>
            </a:r>
          </a:p>
        </p:txBody>
      </p:sp>
      <p:pic>
        <p:nvPicPr>
          <p:cNvPr id="3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65" y="1313887"/>
            <a:ext cx="1357231" cy="4950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75" name="Shape 37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Shape 376"/>
          <p:cNvSpPr/>
          <p:nvPr>
            <p:ph type="body" sz="half" idx="1"/>
          </p:nvPr>
        </p:nvSpPr>
        <p:spPr>
          <a:xfrm>
            <a:off x="457200" y="1588274"/>
            <a:ext cx="4461027" cy="4401454"/>
          </a:xfrm>
          <a:prstGeom prst="rect">
            <a:avLst/>
          </a:prstGeom>
        </p:spPr>
        <p:txBody>
          <a:bodyPr/>
          <a:lstStyle/>
          <a:p>
            <a:pPr/>
            <a:r>
              <a:t>Pour supprimer des blocs d’instruction, sélectionne-les et mets-les dans la corbeille.</a:t>
            </a:r>
          </a:p>
        </p:txBody>
      </p:sp>
      <p:pic>
        <p:nvPicPr>
          <p:cNvPr id="377" name="Screen Shot 2016-01-20 at 23.3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5899" y="1077227"/>
            <a:ext cx="3931639" cy="5210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80" name="Shape 38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Shape 381"/>
          <p:cNvSpPr/>
          <p:nvPr/>
        </p:nvSpPr>
        <p:spPr>
          <a:xfrm>
            <a:off x="3034375" y="1621083"/>
            <a:ext cx="3969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Ce bloc est appelé lorsque tu tapes sur:</a:t>
            </a:r>
          </a:p>
        </p:txBody>
      </p:sp>
      <p:sp>
        <p:nvSpPr>
          <p:cNvPr id="382" name="Shape 382"/>
          <p:cNvSpPr/>
          <p:nvPr/>
        </p:nvSpPr>
        <p:spPr>
          <a:xfrm>
            <a:off x="1201429" y="2575849"/>
            <a:ext cx="69374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Dans ce bloc, tu vas y mettre d’autres blocs pour programmer ton Sphero.</a:t>
            </a:r>
          </a:p>
        </p:txBody>
      </p:sp>
      <p:pic>
        <p:nvPicPr>
          <p:cNvPr id="3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1434192"/>
            <a:ext cx="2654300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5583" y="1546153"/>
            <a:ext cx="609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5322" y="3003166"/>
            <a:ext cx="4789686" cy="3124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88" name="Shape 38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9" name="Shape 389"/>
          <p:cNvSpPr/>
          <p:nvPr/>
        </p:nvSpPr>
        <p:spPr>
          <a:xfrm>
            <a:off x="3380844" y="1704991"/>
            <a:ext cx="537756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Ce bloc est appelé lorsque Sphero heurte quelque chose.</a:t>
            </a:r>
          </a:p>
        </p:txBody>
      </p:sp>
      <p:sp>
        <p:nvSpPr>
          <p:cNvPr id="390" name="Shape 390"/>
          <p:cNvSpPr/>
          <p:nvPr/>
        </p:nvSpPr>
        <p:spPr>
          <a:xfrm>
            <a:off x="344528" y="2752879"/>
            <a:ext cx="335911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Voici un exemple:</a:t>
            </a:r>
          </a:p>
        </p:txBody>
      </p:sp>
      <p:pic>
        <p:nvPicPr>
          <p:cNvPr id="3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686" y="1543753"/>
            <a:ext cx="3046773" cy="693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0512" y="3362293"/>
            <a:ext cx="4872991" cy="2298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53" name="Shape 153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" name="image6.png"/>
          <p:cNvPicPr>
            <a:picLocks noChangeAspect="1"/>
          </p:cNvPicPr>
          <p:nvPr/>
        </p:nvPicPr>
        <p:blipFill>
          <a:blip r:embed="rId2">
            <a:extLst/>
          </a:blip>
          <a:srcRect l="0" t="561" r="0" b="561"/>
          <a:stretch>
            <a:fillRect/>
          </a:stretch>
        </p:blipFill>
        <p:spPr>
          <a:xfrm>
            <a:off x="153169" y="1588726"/>
            <a:ext cx="4005533" cy="440068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4350839" y="1125577"/>
            <a:ext cx="4740954" cy="479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Microprocesseur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2 LED très puissants qui changent de couleur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LED localisant la queue du Sphero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gyroscope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accéléromètre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récepteur Bluetooth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2 batteries rechargeables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chargeur sans fil (induction)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BB-8</a:t>
            </a:r>
          </a:p>
        </p:txBody>
      </p:sp>
      <p:sp>
        <p:nvSpPr>
          <p:cNvPr id="395" name="Shape 39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Shape 396"/>
          <p:cNvSpPr/>
          <p:nvPr>
            <p:ph type="body" idx="1"/>
          </p:nvPr>
        </p:nvSpPr>
        <p:spPr>
          <a:xfrm>
            <a:off x="457200" y="1588274"/>
            <a:ext cx="8229600" cy="4401454"/>
          </a:xfrm>
          <a:prstGeom prst="rect">
            <a:avLst/>
          </a:prstGeom>
        </p:spPr>
        <p:txBody>
          <a:bodyPr/>
          <a:lstStyle/>
          <a:p>
            <a:pPr marL="284606" indent="-284606" defTabSz="379475">
              <a:spcBef>
                <a:spcPts val="600"/>
              </a:spcBef>
              <a:defRPr sz="2656"/>
            </a:pPr>
            <a:r>
              <a:t>BB-8 se connecte tout seul à Tickle.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Tu trouveras des blocs d’instruction que seul BB-8 peut utiliser: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Tourner sur lui-même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Hocher la tête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Secouer la tête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Vibrer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Faire varier sa couleur</a:t>
            </a:r>
          </a:p>
        </p:txBody>
      </p:sp>
      <p:pic>
        <p:nvPicPr>
          <p:cNvPr id="3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1168" y="3160370"/>
            <a:ext cx="2966954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4584" y="3773469"/>
            <a:ext cx="220873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1346" y="4359724"/>
            <a:ext cx="2195209" cy="480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2657" y="4889649"/>
            <a:ext cx="1950450" cy="415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95808" y="5440362"/>
            <a:ext cx="2911333" cy="415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404" name="Shape 40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4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Tickle est installé et tu connais ses principaux éléments.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Allez, on développe !</a:t>
            </a:r>
          </a:p>
        </p:txBody>
      </p:sp>
      <p:sp>
        <p:nvSpPr>
          <p:cNvPr id="405" name="Shape 40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Changer la couleur</a:t>
            </a:r>
          </a:p>
        </p:txBody>
      </p:sp>
      <p:sp>
        <p:nvSpPr>
          <p:cNvPr id="408" name="Shape 40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5</a:t>
            </a:r>
            <a:r>
              <a:rPr b="0"/>
              <a:t>: Sphero change de couleur</a:t>
            </a:r>
            <a:endParaRPr b="0"/>
          </a:p>
          <a:p>
            <a:pPr/>
          </a:p>
          <a:p>
            <a:pPr>
              <a:defRPr b="1"/>
            </a:pPr>
            <a:r>
              <a:t>Mission 6</a:t>
            </a:r>
            <a:r>
              <a:rPr b="0"/>
              <a:t>: Sphero devient noir, jaune et puis rouge (ça te dit quelque chose ?)</a:t>
            </a:r>
            <a:endParaRPr b="0"/>
          </a:p>
          <a:p>
            <a:pPr/>
          </a:p>
          <a:p>
            <a:pPr>
              <a:defRPr b="1"/>
            </a:pPr>
            <a:r>
              <a:t>Mission 7</a:t>
            </a:r>
            <a:r>
              <a:rPr b="0"/>
              <a:t>: Sphero change de couleurs tout seul !</a:t>
            </a:r>
          </a:p>
        </p:txBody>
      </p:sp>
      <p:sp>
        <p:nvSpPr>
          <p:cNvPr id="409" name="Shape 40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12" name="Shape 41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Nous allons changer la couleur de Sphero.</a:t>
            </a:r>
          </a:p>
          <a:p>
            <a:pPr/>
          </a:p>
          <a:p>
            <a:pPr/>
            <a:r>
              <a:t>Retourne dans l’écran principal et tape sur “Nouveau projet”.</a:t>
            </a:r>
          </a:p>
          <a:p>
            <a:pPr/>
          </a:p>
          <a:p>
            <a:pPr/>
            <a:r>
              <a:t>Ensuite, choisis “Sphero (SPRK)”.</a:t>
            </a:r>
          </a:p>
        </p:txBody>
      </p:sp>
      <p:sp>
        <p:nvSpPr>
          <p:cNvPr id="413" name="Shape 41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16" name="Shape 41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Sélectionne le premier bloc et fait glisser le programme dans la poubelle.</a:t>
            </a:r>
          </a:p>
        </p:txBody>
      </p:sp>
      <p:sp>
        <p:nvSpPr>
          <p:cNvPr id="417" name="Shape 41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36" y="2915292"/>
            <a:ext cx="4309859" cy="3040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21" name="Shape 421"/>
          <p:cNvSpPr/>
          <p:nvPr>
            <p:ph type="body" sz="quarter" idx="1"/>
          </p:nvPr>
        </p:nvSpPr>
        <p:spPr>
          <a:xfrm>
            <a:off x="457200" y="1600200"/>
            <a:ext cx="8229600" cy="1047557"/>
          </a:xfrm>
          <a:prstGeom prst="rect">
            <a:avLst/>
          </a:prstGeom>
        </p:spPr>
        <p:txBody>
          <a:bodyPr/>
          <a:lstStyle>
            <a:lvl1pPr marL="284606" indent="-284606" defTabSz="379475">
              <a:spcBef>
                <a:spcPts val="600"/>
              </a:spcBef>
              <a:defRPr sz="2656"/>
            </a:lvl1pPr>
          </a:lstStyle>
          <a:p>
            <a:pPr/>
            <a:r>
              <a:t>Dans la liste des évènements, fais glisser l’évènement “Quand le jeu démarre”</a:t>
            </a:r>
          </a:p>
        </p:txBody>
      </p:sp>
      <p:sp>
        <p:nvSpPr>
          <p:cNvPr id="422" name="Shape 42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3" name="Screen Shot 2016-01-22 at 12.28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065" y="2830318"/>
            <a:ext cx="2870201" cy="110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26" name="Shape 426"/>
          <p:cNvSpPr/>
          <p:nvPr>
            <p:ph type="body" sz="quarter" idx="1"/>
          </p:nvPr>
        </p:nvSpPr>
        <p:spPr>
          <a:xfrm>
            <a:off x="457200" y="1600200"/>
            <a:ext cx="8229600" cy="1054019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Dans la liste “Aperçus”, fais glisser le bloc “change la couleur” et attache-le à l’évènement:</a:t>
            </a:r>
          </a:p>
        </p:txBody>
      </p:sp>
      <p:sp>
        <p:nvSpPr>
          <p:cNvPr id="427" name="Shape 42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0785" y="3032767"/>
            <a:ext cx="3683001" cy="167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31" name="Shape 431"/>
          <p:cNvSpPr/>
          <p:nvPr>
            <p:ph type="body" sz="quarter" idx="1"/>
          </p:nvPr>
        </p:nvSpPr>
        <p:spPr>
          <a:xfrm>
            <a:off x="457200" y="1600200"/>
            <a:ext cx="8229600" cy="1054019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Si tu tapes sur la couleur, tu pourras ouvrir la palette pour choisir la couleur que tu souhaites :</a:t>
            </a:r>
          </a:p>
        </p:txBody>
      </p:sp>
      <p:sp>
        <p:nvSpPr>
          <p:cNvPr id="432" name="Shape 43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0631" y="2765488"/>
            <a:ext cx="2945158" cy="2897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229" y="2765488"/>
            <a:ext cx="2837118" cy="2897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37" name="Shape 437"/>
          <p:cNvSpPr/>
          <p:nvPr>
            <p:ph type="body" idx="1"/>
          </p:nvPr>
        </p:nvSpPr>
        <p:spPr>
          <a:xfrm>
            <a:off x="457200" y="1600200"/>
            <a:ext cx="8229600" cy="4415523"/>
          </a:xfrm>
          <a:prstGeom prst="rect">
            <a:avLst/>
          </a:prstGeom>
        </p:spPr>
        <p:txBody>
          <a:bodyPr/>
          <a:lstStyle/>
          <a:p>
            <a:pPr/>
            <a:r>
              <a:t>Exécute ton programme en cliquant sur le bouton</a:t>
            </a:r>
          </a:p>
          <a:p>
            <a:pPr/>
          </a:p>
          <a:p>
            <a:pPr/>
            <a:r>
              <a:t>Sphero affiche la couleur que tu as choisie.</a:t>
            </a:r>
          </a:p>
        </p:txBody>
      </p:sp>
      <p:sp>
        <p:nvSpPr>
          <p:cNvPr id="438" name="Shape 43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997" y="2280859"/>
            <a:ext cx="4445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42" name="Shape 44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5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as fait ton premier programme.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Passons à un peu plus compliqué.</a:t>
            </a:r>
          </a:p>
        </p:txBody>
      </p:sp>
      <p:sp>
        <p:nvSpPr>
          <p:cNvPr id="443" name="Shape 44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BB-8 c’est quoi?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Shape 159"/>
          <p:cNvSpPr/>
          <p:nvPr/>
        </p:nvSpPr>
        <p:spPr>
          <a:xfrm>
            <a:off x="1343974" y="5796205"/>
            <a:ext cx="64560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http://www.roborei.com/how-does-bb8-work-bb8-starwars-movies/</a:t>
            </a:r>
          </a:p>
        </p:txBody>
      </p:sp>
      <p:pic>
        <p:nvPicPr>
          <p:cNvPr id="1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1283234"/>
            <a:ext cx="8001000" cy="449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46" name="Shape 446"/>
          <p:cNvSpPr/>
          <p:nvPr>
            <p:ph type="body" idx="1"/>
          </p:nvPr>
        </p:nvSpPr>
        <p:spPr>
          <a:xfrm>
            <a:off x="457200" y="1600201"/>
            <a:ext cx="8229600" cy="4331864"/>
          </a:xfrm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600"/>
              </a:spcBef>
              <a:defRPr sz="2755"/>
            </a:pPr>
            <a:r>
              <a:t>Ta mission est de faire clignoter Sphero en utilisant 3 couleurs différentes: noire, jaune et rouge</a:t>
            </a:r>
          </a:p>
          <a:p>
            <a:pPr marL="325754" indent="-325754" defTabSz="434340">
              <a:spcBef>
                <a:spcPts val="600"/>
              </a:spcBef>
              <a:defRPr sz="2755"/>
            </a:pPr>
          </a:p>
          <a:p>
            <a:pPr marL="325754" indent="-325754" defTabSz="434340">
              <a:spcBef>
                <a:spcPts val="600"/>
              </a:spcBef>
              <a:defRPr sz="2755"/>
            </a:pPr>
            <a:r>
              <a:t>Chaque couleur doit rester affichée 1 seconde.</a:t>
            </a:r>
          </a:p>
          <a:p>
            <a:pPr marL="325754" indent="-325754" defTabSz="434340">
              <a:spcBef>
                <a:spcPts val="600"/>
              </a:spcBef>
              <a:defRPr sz="2755"/>
            </a:pPr>
          </a:p>
          <a:p>
            <a:pPr marL="325754" indent="-325754" defTabSz="434340">
              <a:spcBef>
                <a:spcPts val="600"/>
              </a:spcBef>
              <a:defRPr sz="2755"/>
            </a:pPr>
            <a:r>
              <a:t>Le programme doit commencer quand on clique sur </a:t>
            </a:r>
          </a:p>
        </p:txBody>
      </p:sp>
      <p:sp>
        <p:nvSpPr>
          <p:cNvPr id="447" name="Shape 44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822" y="5386916"/>
            <a:ext cx="4445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51" name="Shape 451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des blocs suivants :</a:t>
            </a:r>
          </a:p>
        </p:txBody>
      </p:sp>
      <p:sp>
        <p:nvSpPr>
          <p:cNvPr id="452" name="Shape 45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3" name="Shape 453"/>
          <p:cNvSpPr/>
          <p:nvPr/>
        </p:nvSpPr>
        <p:spPr>
          <a:xfrm>
            <a:off x="609600" y="4345978"/>
            <a:ext cx="8229600" cy="1306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À toi de les assembler correctement.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Prêt ? Go !</a:t>
            </a:r>
          </a:p>
        </p:txBody>
      </p:sp>
      <p:pic>
        <p:nvPicPr>
          <p:cNvPr id="4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1902" y="2216868"/>
            <a:ext cx="2876526" cy="2182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57" name="Shape 457"/>
          <p:cNvSpPr/>
          <p:nvPr>
            <p:ph type="body" sz="quarter" idx="1"/>
          </p:nvPr>
        </p:nvSpPr>
        <p:spPr>
          <a:xfrm>
            <a:off x="457200" y="1600200"/>
            <a:ext cx="8229600" cy="1055255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Voici une solution. Ressemble-t-elle à la tienne ?</a:t>
            </a:r>
          </a:p>
        </p:txBody>
      </p:sp>
      <p:sp>
        <p:nvSpPr>
          <p:cNvPr id="458" name="Shape 45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0111" y="2250452"/>
            <a:ext cx="3112551" cy="3686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62" name="Shape 462"/>
          <p:cNvSpPr/>
          <p:nvPr>
            <p:ph type="body" idx="1"/>
          </p:nvPr>
        </p:nvSpPr>
        <p:spPr>
          <a:xfrm>
            <a:off x="457200" y="1600200"/>
            <a:ext cx="8229600" cy="4415523"/>
          </a:xfrm>
          <a:prstGeom prst="rect">
            <a:avLst/>
          </a:prstGeom>
        </p:spPr>
        <p:txBody>
          <a:bodyPr/>
          <a:lstStyle/>
          <a:p>
            <a:pPr/>
            <a:r>
              <a:t>Un autre défi: utilise une boucle pour répéter ton programme 3 fois.</a:t>
            </a:r>
          </a:p>
          <a:p>
            <a:pPr/>
          </a:p>
          <a:p>
            <a:pPr/>
            <a:r>
              <a:t>Tu auras besoin de ce bloc (n’oublie de changer sa valeur) :</a:t>
            </a:r>
          </a:p>
        </p:txBody>
      </p:sp>
      <p:sp>
        <p:nvSpPr>
          <p:cNvPr id="463" name="Shape 46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6890" y="4155319"/>
            <a:ext cx="2413001" cy="170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solution.</a:t>
            </a:r>
          </a:p>
        </p:txBody>
      </p:sp>
      <p:sp>
        <p:nvSpPr>
          <p:cNvPr id="468" name="Shape 46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2621" y="1440696"/>
            <a:ext cx="3327555" cy="4643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72" name="Shape 47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6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laisser Sphero choisir ses couleurs.</a:t>
            </a:r>
          </a:p>
        </p:txBody>
      </p:sp>
      <p:sp>
        <p:nvSpPr>
          <p:cNvPr id="473" name="Shape 47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76" name="Shape 476"/>
          <p:cNvSpPr/>
          <p:nvPr>
            <p:ph type="body" idx="1"/>
          </p:nvPr>
        </p:nvSpPr>
        <p:spPr>
          <a:xfrm>
            <a:off x="457200" y="1600201"/>
            <a:ext cx="8229600" cy="4331864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les couleurs vont changer toutes seules de façon aléatoire.</a:t>
            </a:r>
          </a:p>
          <a:p>
            <a:pPr/>
          </a:p>
          <a:p>
            <a:pPr/>
            <a:r>
              <a:t>Les couleurs vont changer pendant 10 secondes.</a:t>
            </a:r>
          </a:p>
        </p:txBody>
      </p:sp>
      <p:sp>
        <p:nvSpPr>
          <p:cNvPr id="477" name="Shape 47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80" name="Shape 480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des blocs suivants :</a:t>
            </a:r>
          </a:p>
        </p:txBody>
      </p:sp>
      <p:sp>
        <p:nvSpPr>
          <p:cNvPr id="481" name="Shape 48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2" name="Shape 482"/>
          <p:cNvSpPr/>
          <p:nvPr/>
        </p:nvSpPr>
        <p:spPr>
          <a:xfrm>
            <a:off x="609600" y="4345978"/>
            <a:ext cx="8229600" cy="196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À toi de les assembler correctement.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N’oublie de choisir une couleur aléatoire.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Prêt ? Go !</a:t>
            </a:r>
          </a:p>
        </p:txBody>
      </p:sp>
      <p:pic>
        <p:nvPicPr>
          <p:cNvPr id="4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106" y="2380158"/>
            <a:ext cx="2135806" cy="807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7360" y="2183115"/>
            <a:ext cx="2074080" cy="2287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1127" y="2651882"/>
            <a:ext cx="2639826" cy="631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88" name="Shape 488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Voilà où se trouve la couleur aléatoire :</a:t>
            </a:r>
          </a:p>
        </p:txBody>
      </p:sp>
      <p:sp>
        <p:nvSpPr>
          <p:cNvPr id="489" name="Shape 48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6383" y="2570162"/>
            <a:ext cx="3931494" cy="3269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93" name="Shape 493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Ta solution ressemble-t-elle à celle-ci: </a:t>
            </a:r>
          </a:p>
        </p:txBody>
      </p:sp>
      <p:sp>
        <p:nvSpPr>
          <p:cNvPr id="494" name="Shape 49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5338" y="2395435"/>
            <a:ext cx="4127329" cy="3462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Contrôler Sphero</a:t>
            </a:r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712" y="1600200"/>
            <a:ext cx="3896116" cy="389611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4566911" y="1600200"/>
            <a:ext cx="4119889" cy="2503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iPod Touch 5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iPhone (4 à 7)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iPad 2, 3, 4, Air, Mini, Pro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Android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98" name="Shape 49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7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capable de changer les couleurs de ton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Avant de faire bouger Sphero, on doit le calibrer.</a:t>
            </a:r>
          </a:p>
        </p:txBody>
      </p:sp>
      <p:sp>
        <p:nvSpPr>
          <p:cNvPr id="499" name="Shape 49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Calibrer</a:t>
            </a:r>
          </a:p>
        </p:txBody>
      </p:sp>
      <p:sp>
        <p:nvSpPr>
          <p:cNvPr id="502" name="Shape 50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Mission 8: Calibrer ton Sphero</a:t>
            </a:r>
          </a:p>
        </p:txBody>
      </p:sp>
      <p:sp>
        <p:nvSpPr>
          <p:cNvPr id="503" name="Shape 50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06" name="Shape 50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Sphero est une boule qui tourne dans tous les sens.</a:t>
            </a:r>
          </a:p>
          <a:p>
            <a:pPr marL="315468" indent="-315468" defTabSz="420623">
              <a:defRPr sz="2944"/>
            </a:pPr>
            <a:r>
              <a:t>Le problème est que tu ne sais pas à l’avance comment est orienté Sphero.</a:t>
            </a:r>
          </a:p>
          <a:p>
            <a:pPr marL="315468" indent="-315468" defTabSz="420623">
              <a:defRPr sz="2944"/>
            </a:pPr>
            <a:r>
              <a:t>Sphero se stabilise tout seul en se rappelant de sa dernière position.</a:t>
            </a:r>
          </a:p>
          <a:p>
            <a:pPr marL="315468" indent="-315468" defTabSz="420623">
              <a:defRPr sz="2944"/>
            </a:pPr>
            <a:r>
              <a:t>Le Calibrage te permet de changer sa position de départ.</a:t>
            </a:r>
          </a:p>
        </p:txBody>
      </p:sp>
      <p:sp>
        <p:nvSpPr>
          <p:cNvPr id="507" name="Shape 50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10" name="Shape 51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Quand on calibre Sphero, une lumière bleue apparaît. </a:t>
            </a:r>
          </a:p>
          <a:p>
            <a:pPr/>
          </a:p>
          <a:p>
            <a:pPr/>
            <a:r>
              <a:t>Cette lumière est la queue de Sphero.</a:t>
            </a:r>
          </a:p>
          <a:p>
            <a:pPr/>
          </a:p>
          <a:p>
            <a:pPr/>
            <a:r>
              <a:t>Sphero avancera donc dans le sens contraire de la lumière bleue.</a:t>
            </a:r>
          </a:p>
        </p:txBody>
      </p:sp>
      <p:sp>
        <p:nvSpPr>
          <p:cNvPr id="511" name="Shape 51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14" name="Shape 51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5" name="image4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3602" y="2041092"/>
            <a:ext cx="4382598" cy="3158837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/>
          <p:nvPr/>
        </p:nvSpPr>
        <p:spPr>
          <a:xfrm>
            <a:off x="6553200" y="3381983"/>
            <a:ext cx="17184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Queue de Sphero</a:t>
            </a:r>
          </a:p>
        </p:txBody>
      </p:sp>
      <p:sp>
        <p:nvSpPr>
          <p:cNvPr id="517" name="Shape 517"/>
          <p:cNvSpPr/>
          <p:nvPr/>
        </p:nvSpPr>
        <p:spPr>
          <a:xfrm>
            <a:off x="754905" y="3205259"/>
            <a:ext cx="129413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La direction </a:t>
            </a:r>
          </a:p>
          <a:p>
            <a:pPr algn="ctr"/>
            <a:r>
              <a:t>de </a:t>
            </a:r>
          </a:p>
          <a:p>
            <a:pPr algn="ctr"/>
            <a:r>
              <a:t>Sphero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20" name="Shape 52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1" name="Shape 521"/>
          <p:cNvSpPr/>
          <p:nvPr/>
        </p:nvSpPr>
        <p:spPr>
          <a:xfrm>
            <a:off x="3668948" y="5612160"/>
            <a:ext cx="171840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Queue de Sphero</a:t>
            </a:r>
          </a:p>
        </p:txBody>
      </p:sp>
      <p:sp>
        <p:nvSpPr>
          <p:cNvPr id="522" name="Shape 522"/>
          <p:cNvSpPr/>
          <p:nvPr/>
        </p:nvSpPr>
        <p:spPr>
          <a:xfrm>
            <a:off x="4959824" y="1527321"/>
            <a:ext cx="129413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La direction </a:t>
            </a:r>
          </a:p>
          <a:p>
            <a:pPr algn="ctr"/>
            <a:r>
              <a:t>de </a:t>
            </a:r>
          </a:p>
          <a:p>
            <a:pPr algn="ctr"/>
            <a:r>
              <a:t>Sphero</a:t>
            </a:r>
          </a:p>
        </p:txBody>
      </p:sp>
      <p:pic>
        <p:nvPicPr>
          <p:cNvPr id="523" name="image5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3867" y="1248305"/>
            <a:ext cx="3037336" cy="4302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26" name="Shape 5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Tickle te propose une icône en bas et à droite de l’écran :</a:t>
            </a:r>
          </a:p>
        </p:txBody>
      </p:sp>
      <p:sp>
        <p:nvSpPr>
          <p:cNvPr id="527" name="Shape 52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6102" y="2801861"/>
            <a:ext cx="1003301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31" name="Shape 53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Lorsque tu appuies sur le bouton de calibrage, tu pourras positionner le sens de marche de Sphero. </a:t>
            </a:r>
          </a:p>
          <a:p>
            <a:pPr/>
          </a:p>
          <a:p>
            <a:pPr/>
            <a:r>
              <a:t>Vas-y !</a:t>
            </a:r>
          </a:p>
        </p:txBody>
      </p:sp>
      <p:sp>
        <p:nvSpPr>
          <p:cNvPr id="532" name="Shape 53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4723" y="3021084"/>
            <a:ext cx="3569617" cy="3089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36" name="Shape 53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8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capable de calibrer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besoin d’exercices.  Il est temps de le faire bouger.</a:t>
            </a:r>
          </a:p>
        </p:txBody>
      </p:sp>
      <p:sp>
        <p:nvSpPr>
          <p:cNvPr id="537" name="Shape 53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 bouge !</a:t>
            </a:r>
          </a:p>
        </p:txBody>
      </p:sp>
      <p:sp>
        <p:nvSpPr>
          <p:cNvPr id="540" name="Shape 54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9</a:t>
            </a:r>
            <a:r>
              <a:rPr b="0"/>
              <a:t>: Sphero avance et recule</a:t>
            </a:r>
          </a:p>
        </p:txBody>
      </p:sp>
      <p:sp>
        <p:nvSpPr>
          <p:cNvPr id="541" name="Shape 54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Shape 169"/>
          <p:cNvSpPr/>
          <p:nvPr/>
        </p:nvSpPr>
        <p:spPr>
          <a:xfrm>
            <a:off x="732659" y="5015019"/>
            <a:ext cx="808439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Beaucoup de programmes et de jeux pour Sphero.</a:t>
            </a:r>
          </a:p>
        </p:txBody>
      </p:sp>
      <p:pic>
        <p:nvPicPr>
          <p:cNvPr id="170" name="Screen Shot 2016-10-02 at 14.0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51397"/>
            <a:ext cx="9144001" cy="3437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44" name="Shape 54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peut bouger dans tous les sens.</a:t>
            </a:r>
          </a:p>
          <a:p>
            <a:pPr/>
          </a:p>
          <a:p>
            <a:pPr/>
            <a:r>
              <a:t>Tu vas commencer par le faire avancer et reculer.</a:t>
            </a:r>
          </a:p>
          <a:p>
            <a:pPr/>
          </a:p>
          <a:p>
            <a:pPr/>
            <a:r>
              <a:t>Nous allons voir les blocs don</a:t>
            </a:r>
            <a:r>
              <a:t>t tu auras besoin.</a:t>
            </a:r>
          </a:p>
        </p:txBody>
      </p:sp>
      <p:sp>
        <p:nvSpPr>
          <p:cNvPr id="545" name="Shape 54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48" name="Shape 548"/>
          <p:cNvSpPr/>
          <p:nvPr>
            <p:ph type="body" idx="1"/>
          </p:nvPr>
        </p:nvSpPr>
        <p:spPr>
          <a:xfrm>
            <a:off x="457199" y="1624012"/>
            <a:ext cx="8229601" cy="4525964"/>
          </a:xfrm>
          <a:prstGeom prst="rect">
            <a:avLst/>
          </a:prstGeom>
        </p:spPr>
        <p:txBody>
          <a:bodyPr/>
          <a:lstStyle/>
          <a:p>
            <a:pPr/>
            <a:r>
              <a:t>Les blocs que tu vas utiliser se trouvent dans les menus “Mouvement” et “Contrôle”.</a:t>
            </a:r>
          </a:p>
        </p:txBody>
      </p:sp>
      <p:sp>
        <p:nvSpPr>
          <p:cNvPr id="549" name="Shape 54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52" name="Shape 55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3" name="Shape 553"/>
          <p:cNvSpPr/>
          <p:nvPr/>
        </p:nvSpPr>
        <p:spPr>
          <a:xfrm>
            <a:off x="4594977" y="2066125"/>
            <a:ext cx="29563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 doit avancer tout droit.</a:t>
            </a:r>
          </a:p>
        </p:txBody>
      </p:sp>
      <p:sp>
        <p:nvSpPr>
          <p:cNvPr id="554" name="Shape 554"/>
          <p:cNvSpPr/>
          <p:nvPr/>
        </p:nvSpPr>
        <p:spPr>
          <a:xfrm>
            <a:off x="2401685" y="2873845"/>
            <a:ext cx="398654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Le programme attend quelques secondes.</a:t>
            </a:r>
          </a:p>
        </p:txBody>
      </p:sp>
      <p:sp>
        <p:nvSpPr>
          <p:cNvPr id="555" name="Shape 555"/>
          <p:cNvSpPr/>
          <p:nvPr/>
        </p:nvSpPr>
        <p:spPr>
          <a:xfrm>
            <a:off x="3727323" y="3843133"/>
            <a:ext cx="327898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 doit tourner sur lui-même.</a:t>
            </a:r>
          </a:p>
        </p:txBody>
      </p:sp>
      <p:pic>
        <p:nvPicPr>
          <p:cNvPr id="5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719" y="1982915"/>
            <a:ext cx="426609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185" y="2873845"/>
            <a:ext cx="1763475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79" y="3764774"/>
            <a:ext cx="3327205" cy="527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61" name="Shape 56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On utilise des degrés pour faire tourner Sphero :</a:t>
            </a:r>
          </a:p>
        </p:txBody>
      </p:sp>
      <p:sp>
        <p:nvSpPr>
          <p:cNvPr id="562" name="Shape 56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3" name="image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890" y="2731236"/>
            <a:ext cx="3530601" cy="323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7" name="Group 567"/>
          <p:cNvGrpSpPr/>
          <p:nvPr/>
        </p:nvGrpSpPr>
        <p:grpSpPr>
          <a:xfrm>
            <a:off x="4808704" y="3141145"/>
            <a:ext cx="644058" cy="2690758"/>
            <a:chOff x="0" y="0"/>
            <a:chExt cx="644056" cy="2690757"/>
          </a:xfrm>
        </p:grpSpPr>
        <p:sp>
          <p:nvSpPr>
            <p:cNvPr id="564" name="Shape 564"/>
            <p:cNvSpPr/>
            <p:nvPr/>
          </p:nvSpPr>
          <p:spPr>
            <a:xfrm>
              <a:off x="0" y="0"/>
              <a:ext cx="644057" cy="269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600" fill="norm" stroke="1" extrusionOk="0">
                  <a:moveTo>
                    <a:pt x="0" y="20625"/>
                  </a:moveTo>
                  <a:lnTo>
                    <a:pt x="5248" y="19015"/>
                  </a:lnTo>
                  <a:lnTo>
                    <a:pt x="5248" y="19661"/>
                  </a:lnTo>
                  <a:lnTo>
                    <a:pt x="5248" y="19661"/>
                  </a:lnTo>
                  <a:cubicBezTo>
                    <a:pt x="14029" y="18582"/>
                    <a:pt x="20361" y="14942"/>
                    <a:pt x="20948" y="10635"/>
                  </a:cubicBezTo>
                  <a:cubicBezTo>
                    <a:pt x="21600" y="15423"/>
                    <a:pt x="15009" y="19754"/>
                    <a:pt x="5248" y="20954"/>
                  </a:cubicBezTo>
                  <a:lnTo>
                    <a:pt x="5248" y="21600"/>
                  </a:lnTo>
                  <a:close/>
                  <a:moveTo>
                    <a:pt x="20992" y="11282"/>
                  </a:moveTo>
                  <a:cubicBezTo>
                    <a:pt x="20992" y="5765"/>
                    <a:pt x="11593" y="1293"/>
                    <a:pt x="0" y="1293"/>
                  </a:cubicBezTo>
                  <a:lnTo>
                    <a:pt x="0" y="0"/>
                  </a:lnTo>
                  <a:cubicBezTo>
                    <a:pt x="11593" y="0"/>
                    <a:pt x="20992" y="4472"/>
                    <a:pt x="20992" y="998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65" name="Shape 565"/>
            <p:cNvSpPr/>
            <p:nvPr/>
          </p:nvSpPr>
          <p:spPr>
            <a:xfrm>
              <a:off x="0" y="0"/>
              <a:ext cx="644044" cy="1405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11037"/>
                    <a:pt x="11929" y="2475"/>
                    <a:pt x="0" y="2475"/>
                  </a:cubicBezTo>
                  <a:lnTo>
                    <a:pt x="0" y="0"/>
                  </a:lnTo>
                  <a:cubicBezTo>
                    <a:pt x="11929" y="0"/>
                    <a:pt x="21600" y="8563"/>
                    <a:pt x="21600" y="1912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66" name="Shape 566"/>
            <p:cNvSpPr/>
            <p:nvPr/>
          </p:nvSpPr>
          <p:spPr>
            <a:xfrm>
              <a:off x="0" y="0"/>
              <a:ext cx="644044" cy="269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1282"/>
                  </a:moveTo>
                  <a:cubicBezTo>
                    <a:pt x="21600" y="5765"/>
                    <a:pt x="11929" y="1293"/>
                    <a:pt x="0" y="1293"/>
                  </a:cubicBezTo>
                  <a:lnTo>
                    <a:pt x="0" y="0"/>
                  </a:lnTo>
                  <a:cubicBezTo>
                    <a:pt x="11929" y="0"/>
                    <a:pt x="21600" y="4472"/>
                    <a:pt x="21600" y="9989"/>
                  </a:cubicBezTo>
                  <a:lnTo>
                    <a:pt x="21600" y="11282"/>
                  </a:lnTo>
                  <a:cubicBezTo>
                    <a:pt x="21600" y="15837"/>
                    <a:pt x="14937" y="19815"/>
                    <a:pt x="5400" y="20954"/>
                  </a:cubicBezTo>
                  <a:lnTo>
                    <a:pt x="5400" y="21600"/>
                  </a:lnTo>
                  <a:lnTo>
                    <a:pt x="0" y="20625"/>
                  </a:lnTo>
                  <a:lnTo>
                    <a:pt x="5400" y="19015"/>
                  </a:lnTo>
                  <a:lnTo>
                    <a:pt x="5400" y="19661"/>
                  </a:lnTo>
                  <a:lnTo>
                    <a:pt x="5400" y="19661"/>
                  </a:lnTo>
                  <a:cubicBezTo>
                    <a:pt x="14435" y="18582"/>
                    <a:pt x="20951" y="14942"/>
                    <a:pt x="21555" y="10635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pic>
        <p:nvPicPr>
          <p:cNvPr id="5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7960" y="4086707"/>
            <a:ext cx="3327205" cy="527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71" name="Shape 57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Ta mission est la suivante: 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avance tout droit pendant 1 seconde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tourne sur lui-même de 180 degrés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avance tout droit pendant 1 seconde</a:t>
            </a:r>
          </a:p>
        </p:txBody>
      </p:sp>
      <p:sp>
        <p:nvSpPr>
          <p:cNvPr id="572" name="Shape 57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75" name="Shape 57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solution. Qu’en penses-tu ?</a:t>
            </a:r>
          </a:p>
        </p:txBody>
      </p:sp>
      <p:sp>
        <p:nvSpPr>
          <p:cNvPr id="576" name="Shape 57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509" y="2381914"/>
            <a:ext cx="6399312" cy="3298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80" name="Shape 58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Voici une autre solution. Peux-tu l’expliquer ?</a:t>
            </a:r>
          </a:p>
        </p:txBody>
      </p:sp>
      <p:sp>
        <p:nvSpPr>
          <p:cNvPr id="581" name="Shape 58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238" y="2959495"/>
            <a:ext cx="5327855" cy="3111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85" name="Shape 58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9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peut avancer, reculer et même changer de direction.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simplifier le programme en utilisant une fonction.</a:t>
            </a:r>
          </a:p>
        </p:txBody>
      </p:sp>
      <p:sp>
        <p:nvSpPr>
          <p:cNvPr id="586" name="Shape 58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z="3822"/>
            </a:lvl1pPr>
          </a:lstStyle>
          <a:p>
            <a:pPr/>
            <a:r>
              <a:t>On simplifie le programme</a:t>
            </a:r>
          </a:p>
        </p:txBody>
      </p:sp>
      <p:sp>
        <p:nvSpPr>
          <p:cNvPr id="589" name="Shape 58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10</a:t>
            </a:r>
            <a:r>
              <a:rPr b="0"/>
              <a:t>: Les évènements et les variables</a:t>
            </a:r>
          </a:p>
        </p:txBody>
      </p:sp>
      <p:sp>
        <p:nvSpPr>
          <p:cNvPr id="590" name="Shape 59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  <p:sp>
        <p:nvSpPr>
          <p:cNvPr id="593" name="Shape 59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Tickle te propose des évènements que tu peux utiliser dans les situations suivantes: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le jeu démarre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Sphero entre en collision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l’iPad est incliné 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l’iPad est secoué</a:t>
            </a:r>
          </a:p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Tu peux aussi créer tes propres évènements.</a:t>
            </a:r>
          </a:p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Dans un évènement, tu vas regrouper des blocs d’instruction pour que Sphero réagisse à l’évènement qu’il a reçu.</a:t>
            </a:r>
          </a:p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Ton évènement pourra être réutilisé plusieurs fois, ce qui rendra ton code plus lisible.</a:t>
            </a:r>
          </a:p>
        </p:txBody>
      </p:sp>
      <p:sp>
        <p:nvSpPr>
          <p:cNvPr id="594" name="Shape 59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Réalité augmentée</a:t>
            </a:r>
          </a:p>
        </p:txBody>
      </p:sp>
      <p:sp>
        <p:nvSpPr>
          <p:cNvPr id="173" name="Shape 173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4" name="Shape 174"/>
          <p:cNvSpPr/>
          <p:nvPr/>
        </p:nvSpPr>
        <p:spPr>
          <a:xfrm>
            <a:off x="732659" y="5015019"/>
            <a:ext cx="808439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BB-8 et la réalité augmentée.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2484" y="1479508"/>
            <a:ext cx="6175363" cy="3473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013" y="1373637"/>
            <a:ext cx="2846962" cy="4845735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Shape 598"/>
          <p:cNvSpPr/>
          <p:nvPr>
            <p:ph type="body" sz="quarter" idx="1"/>
          </p:nvPr>
        </p:nvSpPr>
        <p:spPr>
          <a:xfrm>
            <a:off x="457200" y="1600200"/>
            <a:ext cx="5254739" cy="7874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2700"/>
            </a:lvl1pPr>
          </a:lstStyle>
          <a:p>
            <a:pPr/>
            <a:r>
              <a:t>Les évènements de Tickle.</a:t>
            </a:r>
          </a:p>
        </p:txBody>
      </p:sp>
      <p:sp>
        <p:nvSpPr>
          <p:cNvPr id="599" name="Shape 5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body" sz="half" idx="1"/>
          </p:nvPr>
        </p:nvSpPr>
        <p:spPr>
          <a:xfrm>
            <a:off x="457200" y="1600200"/>
            <a:ext cx="4242025" cy="4525963"/>
          </a:xfrm>
          <a:prstGeom prst="rect">
            <a:avLst/>
          </a:prstGeom>
        </p:spPr>
        <p:txBody>
          <a:bodyPr/>
          <a:lstStyle/>
          <a:p>
            <a:pPr marL="205740" indent="-205740" defTabSz="274320">
              <a:spcBef>
                <a:spcPts val="400"/>
              </a:spcBef>
              <a:defRPr sz="1920"/>
            </a:pPr>
            <a:r>
              <a:t>Avec Tickle, tu peux créer ton propre évènement.</a:t>
            </a:r>
          </a:p>
          <a:p>
            <a:pPr marL="205740" indent="-205740" defTabSz="274320">
              <a:spcBef>
                <a:spcPts val="400"/>
              </a:spcBef>
              <a:defRPr sz="1920"/>
            </a:pPr>
          </a:p>
          <a:p>
            <a:pPr marL="205740" indent="-205740" defTabSz="274320">
              <a:spcBef>
                <a:spcPts val="400"/>
              </a:spcBef>
              <a:defRPr sz="1920"/>
            </a:pPr>
            <a:r>
              <a:t>Tu lui donnes un nom et tu ajoutes les instructions qu’il devra faire.</a:t>
            </a:r>
          </a:p>
          <a:p>
            <a:pPr marL="205740" indent="-205740" defTabSz="274320">
              <a:spcBef>
                <a:spcPts val="400"/>
              </a:spcBef>
              <a:defRPr sz="1920"/>
            </a:pPr>
          </a:p>
          <a:p>
            <a:pPr marL="205740" indent="-205740" defTabSz="274320">
              <a:spcBef>
                <a:spcPts val="400"/>
              </a:spcBef>
              <a:defRPr sz="1920"/>
            </a:pPr>
            <a:r>
              <a:t>Pour appeler ton évènement, tu devras le “diffuser”.</a:t>
            </a:r>
          </a:p>
          <a:p>
            <a:pPr marL="205740" indent="-205740" defTabSz="274320">
              <a:spcBef>
                <a:spcPts val="400"/>
              </a:spcBef>
              <a:defRPr sz="1920"/>
            </a:pPr>
          </a:p>
          <a:p>
            <a:pPr marL="205740" indent="-205740" defTabSz="274320">
              <a:spcBef>
                <a:spcPts val="400"/>
              </a:spcBef>
              <a:defRPr sz="1920"/>
            </a:pPr>
            <a:r>
              <a:t>Tu pourras aussi attendre la fin de l’évènement.</a:t>
            </a:r>
          </a:p>
        </p:txBody>
      </p:sp>
      <p:sp>
        <p:nvSpPr>
          <p:cNvPr id="602" name="Shape 60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3" name="Shape 6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  <p:pic>
        <p:nvPicPr>
          <p:cNvPr id="6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4602" y="1901841"/>
            <a:ext cx="3566362" cy="3493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8897" indent="-318897" defTabSz="425195">
              <a:defRPr sz="2976"/>
            </a:pPr>
            <a:r>
              <a:t>Dans un programme, on doit pouvoir stocker et communiquer des informations.</a:t>
            </a:r>
          </a:p>
          <a:p>
            <a:pPr marL="318897" indent="-318897" defTabSz="425195">
              <a:defRPr sz="2976"/>
            </a:pPr>
          </a:p>
          <a:p>
            <a:pPr marL="318897" indent="-318897" defTabSz="425195">
              <a:defRPr sz="2976"/>
            </a:pPr>
            <a:r>
              <a:t>Pour cela, nous utilisons des variables.</a:t>
            </a:r>
          </a:p>
          <a:p>
            <a:pPr marL="318897" indent="-318897" defTabSz="425195">
              <a:defRPr sz="2976"/>
            </a:pPr>
          </a:p>
          <a:p>
            <a:pPr marL="318897" indent="-318897" defTabSz="425195">
              <a:defRPr sz="2976"/>
            </a:pPr>
            <a:r>
              <a:t>Une variable a un nom unique et peut contenir une donnée ou une liste de données.</a:t>
            </a:r>
          </a:p>
        </p:txBody>
      </p:sp>
      <p:sp>
        <p:nvSpPr>
          <p:cNvPr id="607" name="Shape 60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8" name="Shape 6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Tickle, on crée une variable en tapant sur le bouton “+ Ajouter une variable”. Cela se trouve en bas et à gauche de Tickle.</a:t>
            </a:r>
            <a:br/>
            <a:br/>
            <a:br/>
          </a:p>
        </p:txBody>
      </p:sp>
      <p:sp>
        <p:nvSpPr>
          <p:cNvPr id="611" name="Shape 61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6019" y="4307414"/>
            <a:ext cx="3048001" cy="1231901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Shape 6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Tu peux créer une variable qui peut contenir une seule valeur ou une liste de valeurs.</a:t>
            </a:r>
            <a:br/>
            <a:br/>
            <a:br/>
          </a:p>
        </p:txBody>
      </p:sp>
      <p:sp>
        <p:nvSpPr>
          <p:cNvPr id="616" name="Shape 61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2515" y="3524552"/>
            <a:ext cx="30353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Shape 6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Ici, on crée une variable que l’on va appeller “direction”:</a:t>
            </a:r>
            <a:br/>
            <a:br/>
            <a:br/>
          </a:p>
        </p:txBody>
      </p:sp>
      <p:sp>
        <p:nvSpPr>
          <p:cNvPr id="621" name="Shape 62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521" y="2898926"/>
            <a:ext cx="5575301" cy="2705101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Shape 6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Les variables que l’on crée se retrouvent dans la section “Donnée”:</a:t>
            </a:r>
            <a:br/>
            <a:br/>
            <a:br/>
          </a:p>
        </p:txBody>
      </p:sp>
      <p:sp>
        <p:nvSpPr>
          <p:cNvPr id="626" name="Shape 62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5215" y="2928257"/>
            <a:ext cx="30099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peux ensuite utiliser les instructions “mettre …” et “changer …” pour modifier la valeur de la variable.</a:t>
            </a:r>
            <a:br/>
            <a:br/>
          </a:p>
        </p:txBody>
      </p:sp>
      <p:sp>
        <p:nvSpPr>
          <p:cNvPr id="631" name="Shape 63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0714" y="3476776"/>
            <a:ext cx="49276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Shape 6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Tu en sais assez. Voici ta mission.</a:t>
            </a:r>
          </a:p>
          <a:p>
            <a:pPr marL="315468" indent="-315468" defTabSz="420623">
              <a:defRPr sz="2944"/>
            </a:pPr>
            <a:r>
              <a:t> Fais un programme pour faire avancer Sphero droit devant lui (direction = 0°) pendant 1 seconde et ensuite fais-lui faire demi-tour (direction = 180°)</a:t>
            </a:r>
          </a:p>
          <a:p>
            <a:pPr marL="315468" indent="-315468" defTabSz="420623">
              <a:defRPr sz="2944"/>
            </a:pPr>
            <a:r>
              <a:t>Tu dois utiliser une variable appelée “direction” et un évènement appelé “roll”.</a:t>
            </a:r>
          </a:p>
          <a:p>
            <a:pPr marL="315468" indent="-315468" defTabSz="420623">
              <a:defRPr sz="2944"/>
            </a:pPr>
            <a:r>
              <a:t>Let’s GO !</a:t>
            </a:r>
          </a:p>
        </p:txBody>
      </p:sp>
      <p:sp>
        <p:nvSpPr>
          <p:cNvPr id="636" name="Shape 63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7" name="Shape 6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84606" indent="-284606" defTabSz="379475">
              <a:spcBef>
                <a:spcPts val="600"/>
              </a:spcBef>
              <a:defRPr sz="2656"/>
            </a:pPr>
            <a:r>
              <a:t>Un petit truc …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Lorsqu’on demande à Sphero de tourner, il faut parfois lui laisser le temps de le faire.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Il est donc conseiller d’ajouter une instruction “attendre …” après une instruction “tourne …”, comme ici:</a:t>
            </a:r>
            <a:br/>
            <a:br/>
            <a:br/>
          </a:p>
        </p:txBody>
      </p:sp>
      <p:sp>
        <p:nvSpPr>
          <p:cNvPr id="640" name="Shape 64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2166" y="4321604"/>
            <a:ext cx="5800463" cy="1478365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Shape 6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voxx4Kids-pptx-template">
  <a:themeElements>
    <a:clrScheme name="Devoxx4Kids-pptx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oxx4Kids-pptx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oxx4Kids-pptx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voxx4Kids-pptx-template">
  <a:themeElements>
    <a:clrScheme name="Devoxx4Kids-pptx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oxx4Kids-pptx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oxx4Kids-pptx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